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8" r:id="rId1"/>
  </p:sldMasterIdLst>
  <p:notesMasterIdLst>
    <p:notesMasterId r:id="rId25"/>
  </p:notesMasterIdLst>
  <p:sldIdLst>
    <p:sldId id="256" r:id="rId2"/>
    <p:sldId id="259" r:id="rId3"/>
    <p:sldId id="278" r:id="rId4"/>
    <p:sldId id="260" r:id="rId5"/>
    <p:sldId id="261" r:id="rId6"/>
    <p:sldId id="262" r:id="rId7"/>
    <p:sldId id="264"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9" r:id="rId23"/>
    <p:sldId id="258"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snapToObjects="1">
      <p:cViewPr>
        <p:scale>
          <a:sx n="70" d="100"/>
          <a:sy n="70" d="100"/>
        </p:scale>
        <p:origin x="-138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138"/>
    </p:cViewPr>
  </p:sorterViewPr>
  <p:notesViewPr>
    <p:cSldViewPr snapToObjects="1">
      <p:cViewPr varScale="1">
        <p:scale>
          <a:sx n="86" d="100"/>
          <a:sy n="86" d="100"/>
        </p:scale>
        <p:origin x="378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C:\Munkafolyamatok%202016\CLLD\K&#233;rd&#337;&#237;v\K&#233;rd&#337;&#237;v%20-%20G&#225;rdonyi%20Csillagok%20Helyi%20K&#246;z&#246;ss&#233;g%20(v&#225;laszok)95.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pieChart>
        <c:varyColors val="1"/>
        <c:ser>
          <c:idx val="0"/>
          <c:order val="0"/>
          <c:dLbls>
            <c:dLbl>
              <c:idx val="0"/>
              <c:layout>
                <c:manualLayout>
                  <c:x val="-0.24276714352000106"/>
                  <c:y val="1.3700867624584586E-2"/>
                </c:manualLayout>
              </c:layout>
              <c:tx>
                <c:rich>
                  <a:bodyPr/>
                  <a:lstStyle/>
                  <a:p>
                    <a:r>
                      <a:rPr lang="en-US" dirty="0"/>
                      <a:t>Gárdony - Csiribpuszta
0%</a:t>
                    </a:r>
                  </a:p>
                </c:rich>
              </c:tx>
              <c:dLblPos val="bestFit"/>
              <c:showLegendKey val="0"/>
              <c:showVal val="0"/>
              <c:showCatName val="1"/>
              <c:showSerName val="0"/>
              <c:showPercent val="1"/>
              <c:showBubbleSize val="0"/>
            </c:dLbl>
            <c:dLbl>
              <c:idx val="1"/>
              <c:layout>
                <c:manualLayout>
                  <c:x val="0.11874138167654574"/>
                  <c:y val="2.9643166142426275E-3"/>
                </c:manualLayout>
              </c:layout>
              <c:dLblPos val="bestFit"/>
              <c:showLegendKey val="0"/>
              <c:showVal val="0"/>
              <c:showCatName val="1"/>
              <c:showSerName val="0"/>
              <c:showPercent val="1"/>
              <c:showBubbleSize val="0"/>
            </c:dLbl>
            <c:txPr>
              <a:bodyPr/>
              <a:lstStyle/>
              <a:p>
                <a:pPr>
                  <a:defRPr sz="1400" b="1"/>
                </a:pPr>
                <a:endParaRPr lang="hu-HU"/>
              </a:p>
            </c:txPr>
            <c:dLblPos val="inEnd"/>
            <c:showLegendKey val="0"/>
            <c:showVal val="0"/>
            <c:showCatName val="1"/>
            <c:showSerName val="0"/>
            <c:showPercent val="1"/>
            <c:showBubbleSize val="0"/>
            <c:showLeaderLines val="1"/>
          </c:dLbls>
          <c:cat>
            <c:strRef>
              <c:f>Munka1!$A$4:$A$8</c:f>
              <c:strCache>
                <c:ptCount val="5"/>
                <c:pt idx="0">
                  <c:v>Gárdony - Csiribpuszta</c:v>
                </c:pt>
                <c:pt idx="1">
                  <c:v>Gárdony - Dinnyés</c:v>
                </c:pt>
                <c:pt idx="2">
                  <c:v>Egyéb</c:v>
                </c:pt>
                <c:pt idx="3">
                  <c:v>Gárdony - Gárdony</c:v>
                </c:pt>
                <c:pt idx="4">
                  <c:v>Gárdony - Agárd</c:v>
                </c:pt>
              </c:strCache>
            </c:strRef>
          </c:cat>
          <c:val>
            <c:numRef>
              <c:f>Munka1!$B$4:$B$8</c:f>
              <c:numCache>
                <c:formatCode>General</c:formatCode>
                <c:ptCount val="5"/>
                <c:pt idx="0">
                  <c:v>0</c:v>
                </c:pt>
                <c:pt idx="1">
                  <c:v>7</c:v>
                </c:pt>
                <c:pt idx="2">
                  <c:v>11</c:v>
                </c:pt>
                <c:pt idx="3">
                  <c:v>31</c:v>
                </c:pt>
                <c:pt idx="4">
                  <c:v>41</c:v>
                </c:pt>
              </c:numCache>
            </c:numRef>
          </c:val>
        </c:ser>
        <c:dLbls>
          <c:showLegendKey val="0"/>
          <c:showVal val="0"/>
          <c:showCatName val="1"/>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28778215223097114"/>
          <c:y val="0.11573633541236604"/>
          <c:w val="0.44110258092738408"/>
          <c:h val="0.76852732917526789"/>
        </c:manualLayout>
      </c:layout>
      <c:pieChart>
        <c:varyColors val="1"/>
        <c:ser>
          <c:idx val="0"/>
          <c:order val="0"/>
          <c:dLbls>
            <c:dLbl>
              <c:idx val="0"/>
              <c:layout>
                <c:manualLayout>
                  <c:x val="0.13522105511239085"/>
                  <c:y val="1.961337812112043E-3"/>
                </c:manualLayout>
              </c:layout>
              <c:tx>
                <c:rich>
                  <a:bodyPr/>
                  <a:lstStyle/>
                  <a:p>
                    <a:r>
                      <a:rPr lang="en-US" dirty="0"/>
                      <a:t>0-13 év között
0%</a:t>
                    </a:r>
                  </a:p>
                </c:rich>
              </c:tx>
              <c:showLegendKey val="0"/>
              <c:showVal val="0"/>
              <c:showCatName val="1"/>
              <c:showSerName val="0"/>
              <c:showPercent val="1"/>
              <c:showBubbleSize val="0"/>
            </c:dLbl>
            <c:dLbl>
              <c:idx val="1"/>
              <c:layout>
                <c:manualLayout>
                  <c:x val="0.26614688831221101"/>
                  <c:y val="0.15485729020864611"/>
                </c:manualLayout>
              </c:layout>
              <c:showLegendKey val="0"/>
              <c:showVal val="0"/>
              <c:showCatName val="1"/>
              <c:showSerName val="0"/>
              <c:showPercent val="1"/>
              <c:showBubbleSize val="0"/>
            </c:dLbl>
            <c:dLbl>
              <c:idx val="3"/>
              <c:layout>
                <c:manualLayout>
                  <c:x val="-0.1433225065616798"/>
                  <c:y val="-0.26480324769629027"/>
                </c:manualLayout>
              </c:layout>
              <c:showLegendKey val="0"/>
              <c:showVal val="0"/>
              <c:showCatName val="1"/>
              <c:showSerName val="0"/>
              <c:showPercent val="1"/>
              <c:showBubbleSize val="0"/>
            </c:dLbl>
            <c:dLbl>
              <c:idx val="5"/>
              <c:layout>
                <c:manualLayout>
                  <c:x val="-0.1304239970370602"/>
                  <c:y val="4.9619502417973978E-2"/>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Munka1!$A$12:$A$17</c:f>
              <c:strCache>
                <c:ptCount val="6"/>
                <c:pt idx="0">
                  <c:v>0-13 év között</c:v>
                </c:pt>
                <c:pt idx="1">
                  <c:v>14-17 év között</c:v>
                </c:pt>
                <c:pt idx="2">
                  <c:v>18-29 év között</c:v>
                </c:pt>
                <c:pt idx="3">
                  <c:v>30-45 év között</c:v>
                </c:pt>
                <c:pt idx="4">
                  <c:v>46-59 év között</c:v>
                </c:pt>
                <c:pt idx="5">
                  <c:v>60 év felett</c:v>
                </c:pt>
              </c:strCache>
            </c:strRef>
          </c:cat>
          <c:val>
            <c:numRef>
              <c:f>Munka1!$B$12:$B$17</c:f>
              <c:numCache>
                <c:formatCode>General</c:formatCode>
                <c:ptCount val="6"/>
                <c:pt idx="0">
                  <c:v>0</c:v>
                </c:pt>
                <c:pt idx="1">
                  <c:v>0</c:v>
                </c:pt>
                <c:pt idx="2">
                  <c:v>15</c:v>
                </c:pt>
                <c:pt idx="3">
                  <c:v>51</c:v>
                </c:pt>
                <c:pt idx="4">
                  <c:v>20</c:v>
                </c:pt>
                <c:pt idx="5">
                  <c:v>6</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hu-H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col"/>
        <c:grouping val="clustered"/>
        <c:varyColors val="0"/>
        <c:ser>
          <c:idx val="0"/>
          <c:order val="0"/>
          <c:invertIfNegative val="0"/>
          <c:dLbls>
            <c:dLbl>
              <c:idx val="1"/>
              <c:layout>
                <c:manualLayout>
                  <c:x val="6.0714596458283339E-3"/>
                  <c:y val="2.4184842931823228E-2"/>
                </c:manualLayout>
              </c:layout>
              <c:dLblPos val="outEnd"/>
              <c:showLegendKey val="0"/>
              <c:showVal val="1"/>
              <c:showCatName val="0"/>
              <c:showSerName val="0"/>
              <c:showPercent val="0"/>
              <c:showBubbleSize val="0"/>
            </c:dLbl>
            <c:dLbl>
              <c:idx val="4"/>
              <c:layout>
                <c:manualLayout>
                  <c:x val="0"/>
                  <c:y val="-4.4914708301957422E-2"/>
                </c:manualLayout>
              </c:layout>
              <c:dLblPos val="outEnd"/>
              <c:showLegendKey val="0"/>
              <c:showVal val="1"/>
              <c:showCatName val="0"/>
              <c:showSerName val="0"/>
              <c:showPercent val="0"/>
              <c:showBubbleSize val="0"/>
            </c:dLbl>
            <c:txPr>
              <a:bodyPr/>
              <a:lstStyle/>
              <a:p>
                <a:pPr>
                  <a:defRPr sz="1400" b="1"/>
                </a:pPr>
                <a:endParaRPr lang="hu-HU"/>
              </a:p>
            </c:txPr>
            <c:dLblPos val="outEnd"/>
            <c:showLegendKey val="0"/>
            <c:showVal val="1"/>
            <c:showCatName val="0"/>
            <c:showSerName val="0"/>
            <c:showPercent val="0"/>
            <c:showBubbleSize val="0"/>
            <c:showLeaderLines val="0"/>
          </c:dLbls>
          <c:cat>
            <c:strRef>
              <c:f>Munka1!$A$32:$A$36</c:f>
              <c:strCache>
                <c:ptCount val="5"/>
                <c:pt idx="0">
                  <c:v>Egyáltalán nem ért egyet </c:v>
                </c:pt>
                <c:pt idx="1">
                  <c:v>Inkább nem ért egyet</c:v>
                </c:pt>
                <c:pt idx="2">
                  <c:v>Nem foglal állást</c:v>
                </c:pt>
                <c:pt idx="3">
                  <c:v>Inkább egyetért</c:v>
                </c:pt>
                <c:pt idx="4">
                  <c:v>Teljes mértékben egyetért</c:v>
                </c:pt>
              </c:strCache>
            </c:strRef>
          </c:cat>
          <c:val>
            <c:numRef>
              <c:f>Munka1!$C$32:$C$36</c:f>
              <c:numCache>
                <c:formatCode>0%</c:formatCode>
                <c:ptCount val="5"/>
                <c:pt idx="0">
                  <c:v>9.6774193548387094E-2</c:v>
                </c:pt>
                <c:pt idx="1">
                  <c:v>0.37634408602150538</c:v>
                </c:pt>
                <c:pt idx="2">
                  <c:v>0.35483870967741937</c:v>
                </c:pt>
                <c:pt idx="3">
                  <c:v>0.13978494623655913</c:v>
                </c:pt>
                <c:pt idx="4">
                  <c:v>3.2258064516129031E-2</c:v>
                </c:pt>
              </c:numCache>
            </c:numRef>
          </c:val>
        </c:ser>
        <c:dLbls>
          <c:dLblPos val="outEnd"/>
          <c:showLegendKey val="0"/>
          <c:showVal val="1"/>
          <c:showCatName val="0"/>
          <c:showSerName val="0"/>
          <c:showPercent val="0"/>
          <c:showBubbleSize val="0"/>
        </c:dLbls>
        <c:gapWidth val="150"/>
        <c:axId val="163759616"/>
        <c:axId val="163762560"/>
      </c:barChart>
      <c:catAx>
        <c:axId val="163759616"/>
        <c:scaling>
          <c:orientation val="minMax"/>
        </c:scaling>
        <c:delete val="0"/>
        <c:axPos val="b"/>
        <c:majorTickMark val="out"/>
        <c:minorTickMark val="none"/>
        <c:tickLblPos val="nextTo"/>
        <c:txPr>
          <a:bodyPr/>
          <a:lstStyle/>
          <a:p>
            <a:pPr>
              <a:defRPr sz="1400" b="1"/>
            </a:pPr>
            <a:endParaRPr lang="hu-HU"/>
          </a:p>
        </c:txPr>
        <c:crossAx val="163762560"/>
        <c:crosses val="autoZero"/>
        <c:auto val="1"/>
        <c:lblAlgn val="ctr"/>
        <c:lblOffset val="100"/>
        <c:noMultiLvlLbl val="0"/>
      </c:catAx>
      <c:valAx>
        <c:axId val="163762560"/>
        <c:scaling>
          <c:orientation val="minMax"/>
        </c:scaling>
        <c:delete val="0"/>
        <c:axPos val="l"/>
        <c:majorGridlines/>
        <c:numFmt formatCode="0%" sourceLinked="1"/>
        <c:majorTickMark val="out"/>
        <c:minorTickMark val="none"/>
        <c:tickLblPos val="nextTo"/>
        <c:txPr>
          <a:bodyPr/>
          <a:lstStyle/>
          <a:p>
            <a:pPr>
              <a:defRPr sz="1400" b="1"/>
            </a:pPr>
            <a:endParaRPr lang="hu-HU"/>
          </a:p>
        </c:txPr>
        <c:crossAx val="163759616"/>
        <c:crosses val="autoZero"/>
        <c:crossBetween val="between"/>
      </c:valAx>
    </c:plotArea>
    <c:plotVisOnly val="1"/>
    <c:dispBlanksAs val="gap"/>
    <c:showDLblsOverMax val="0"/>
  </c:chart>
  <c:txPr>
    <a:bodyPr/>
    <a:lstStyle/>
    <a:p>
      <a:pPr>
        <a:defRPr sz="1800"/>
      </a:pPr>
      <a:endParaRPr lang="hu-H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col"/>
        <c:grouping val="clustered"/>
        <c:varyColors val="0"/>
        <c:ser>
          <c:idx val="0"/>
          <c:order val="0"/>
          <c:invertIfNegative val="0"/>
          <c:dLbls>
            <c:dLbl>
              <c:idx val="2"/>
              <c:layout>
                <c:manualLayout>
                  <c:x val="1.4932527901781122E-3"/>
                  <c:y val="-3.4471152802206084E-2"/>
                </c:manualLayout>
              </c:layout>
              <c:dLblPos val="outEnd"/>
              <c:showLegendKey val="0"/>
              <c:showVal val="1"/>
              <c:showCatName val="0"/>
              <c:showSerName val="0"/>
              <c:showPercent val="0"/>
              <c:showBubbleSize val="0"/>
            </c:dLbl>
            <c:dLblPos val="outEnd"/>
            <c:showLegendKey val="0"/>
            <c:showVal val="1"/>
            <c:showCatName val="0"/>
            <c:showSerName val="0"/>
            <c:showPercent val="0"/>
            <c:showBubbleSize val="0"/>
            <c:showLeaderLines val="0"/>
          </c:dLbls>
          <c:cat>
            <c:strRef>
              <c:f>Munka1!$A$43:$A$47</c:f>
              <c:strCache>
                <c:ptCount val="5"/>
                <c:pt idx="0">
                  <c:v>Egyáltalán nem ért egyet </c:v>
                </c:pt>
                <c:pt idx="1">
                  <c:v>Inkább nem ért egyet</c:v>
                </c:pt>
                <c:pt idx="2">
                  <c:v>Nem foglal állást</c:v>
                </c:pt>
                <c:pt idx="3">
                  <c:v>Inkább egyetért</c:v>
                </c:pt>
                <c:pt idx="4">
                  <c:v>Teljes mértékben egyetért</c:v>
                </c:pt>
              </c:strCache>
            </c:strRef>
          </c:cat>
          <c:val>
            <c:numRef>
              <c:f>Munka1!$C$43:$C$47</c:f>
              <c:numCache>
                <c:formatCode>0%</c:formatCode>
                <c:ptCount val="5"/>
                <c:pt idx="0">
                  <c:v>3.1914893617021274E-2</c:v>
                </c:pt>
                <c:pt idx="1">
                  <c:v>1.0638297872340425E-2</c:v>
                </c:pt>
                <c:pt idx="2">
                  <c:v>6.3829787234042548E-2</c:v>
                </c:pt>
                <c:pt idx="3">
                  <c:v>0.2978723404255319</c:v>
                </c:pt>
                <c:pt idx="4">
                  <c:v>0.5957446808510638</c:v>
                </c:pt>
              </c:numCache>
            </c:numRef>
          </c:val>
        </c:ser>
        <c:dLbls>
          <c:dLblPos val="outEnd"/>
          <c:showLegendKey val="0"/>
          <c:showVal val="1"/>
          <c:showCatName val="0"/>
          <c:showSerName val="0"/>
          <c:showPercent val="0"/>
          <c:showBubbleSize val="0"/>
        </c:dLbls>
        <c:gapWidth val="150"/>
        <c:axId val="156150400"/>
        <c:axId val="161965568"/>
      </c:barChart>
      <c:catAx>
        <c:axId val="156150400"/>
        <c:scaling>
          <c:orientation val="minMax"/>
        </c:scaling>
        <c:delete val="0"/>
        <c:axPos val="b"/>
        <c:majorTickMark val="out"/>
        <c:minorTickMark val="none"/>
        <c:tickLblPos val="nextTo"/>
        <c:crossAx val="161965568"/>
        <c:crosses val="autoZero"/>
        <c:auto val="1"/>
        <c:lblAlgn val="ctr"/>
        <c:lblOffset val="100"/>
        <c:noMultiLvlLbl val="0"/>
      </c:catAx>
      <c:valAx>
        <c:axId val="161965568"/>
        <c:scaling>
          <c:orientation val="minMax"/>
        </c:scaling>
        <c:delete val="0"/>
        <c:axPos val="l"/>
        <c:majorGridlines/>
        <c:numFmt formatCode="0%" sourceLinked="1"/>
        <c:majorTickMark val="out"/>
        <c:minorTickMark val="none"/>
        <c:tickLblPos val="nextTo"/>
        <c:crossAx val="156150400"/>
        <c:crosses val="autoZero"/>
        <c:crossBetween val="between"/>
      </c:valAx>
    </c:plotArea>
    <c:plotVisOnly val="1"/>
    <c:dispBlanksAs val="gap"/>
    <c:showDLblsOverMax val="0"/>
  </c:chart>
  <c:txPr>
    <a:bodyPr/>
    <a:lstStyle/>
    <a:p>
      <a:pPr>
        <a:defRPr sz="1400" b="1"/>
      </a:pPr>
      <a:endParaRPr lang="hu-H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7.7960629921259836E-2"/>
          <c:y val="7.4548702245552642E-2"/>
          <c:w val="0.88705402449693782"/>
          <c:h val="0.71960994459025951"/>
        </c:manualLayout>
      </c:layout>
      <c:barChart>
        <c:barDir val="col"/>
        <c:grouping val="clustered"/>
        <c:varyColors val="0"/>
        <c:ser>
          <c:idx val="0"/>
          <c:order val="0"/>
          <c:invertIfNegative val="0"/>
          <c:dLbls>
            <c:dLbl>
              <c:idx val="0"/>
              <c:layout>
                <c:manualLayout>
                  <c:x val="-1.5178649114570835E-3"/>
                  <c:y val="-3.3917171596318359E-2"/>
                </c:manualLayout>
              </c:layout>
              <c:dLblPos val="outEnd"/>
              <c:showLegendKey val="0"/>
              <c:showVal val="1"/>
              <c:showCatName val="0"/>
              <c:showSerName val="0"/>
              <c:showPercent val="0"/>
              <c:showBubbleSize val="0"/>
            </c:dLbl>
            <c:dLbl>
              <c:idx val="1"/>
              <c:layout>
                <c:manualLayout>
                  <c:x val="0"/>
                  <c:y val="-5.0875757394477472E-2"/>
                </c:manualLayout>
              </c:layout>
              <c:dLblPos val="outEnd"/>
              <c:showLegendKey val="0"/>
              <c:showVal val="1"/>
              <c:showCatName val="0"/>
              <c:showSerName val="0"/>
              <c:showPercent val="0"/>
              <c:showBubbleSize val="0"/>
            </c:dLbl>
            <c:dLbl>
              <c:idx val="3"/>
              <c:layout>
                <c:manualLayout>
                  <c:x val="0"/>
                  <c:y val="-3.3917171596318359E-2"/>
                </c:manualLayout>
              </c:layout>
              <c:dLblPos val="outEnd"/>
              <c:showLegendKey val="0"/>
              <c:showVal val="1"/>
              <c:showCatName val="0"/>
              <c:showSerName val="0"/>
              <c:showPercent val="0"/>
              <c:showBubbleSize val="0"/>
            </c:dLbl>
            <c:dLbl>
              <c:idx val="4"/>
              <c:layout>
                <c:manualLayout>
                  <c:x val="1.5178649114570835E-3"/>
                  <c:y val="-3.3917171596318359E-2"/>
                </c:manualLayout>
              </c:layout>
              <c:dLblPos val="outEnd"/>
              <c:showLegendKey val="0"/>
              <c:showVal val="1"/>
              <c:showCatName val="0"/>
              <c:showSerName val="0"/>
              <c:showPercent val="0"/>
              <c:showBubbleSize val="0"/>
            </c:dLbl>
            <c:dLblPos val="outEnd"/>
            <c:showLegendKey val="0"/>
            <c:showVal val="1"/>
            <c:showCatName val="0"/>
            <c:showSerName val="0"/>
            <c:showPercent val="0"/>
            <c:showBubbleSize val="0"/>
            <c:showLeaderLines val="0"/>
          </c:dLbls>
          <c:cat>
            <c:strRef>
              <c:f>Munka1!$A$54:$A$58</c:f>
              <c:strCache>
                <c:ptCount val="5"/>
                <c:pt idx="0">
                  <c:v>Egyáltalán nem ért egyet </c:v>
                </c:pt>
                <c:pt idx="1">
                  <c:v>Inkább nem ért egyet</c:v>
                </c:pt>
                <c:pt idx="2">
                  <c:v>Nem foglal állást</c:v>
                </c:pt>
                <c:pt idx="3">
                  <c:v>Inkább egyetért</c:v>
                </c:pt>
                <c:pt idx="4">
                  <c:v>Teljes mértékben egyetért</c:v>
                </c:pt>
              </c:strCache>
            </c:strRef>
          </c:cat>
          <c:val>
            <c:numRef>
              <c:f>Munka1!$C$54:$C$58</c:f>
              <c:numCache>
                <c:formatCode>0%</c:formatCode>
                <c:ptCount val="5"/>
                <c:pt idx="0">
                  <c:v>0.1276595744680851</c:v>
                </c:pt>
                <c:pt idx="1">
                  <c:v>0.11702127659574468</c:v>
                </c:pt>
                <c:pt idx="2">
                  <c:v>0.40425531914893614</c:v>
                </c:pt>
                <c:pt idx="3">
                  <c:v>0.22340425531914893</c:v>
                </c:pt>
                <c:pt idx="4">
                  <c:v>0.1276595744680851</c:v>
                </c:pt>
              </c:numCache>
            </c:numRef>
          </c:val>
        </c:ser>
        <c:dLbls>
          <c:dLblPos val="outEnd"/>
          <c:showLegendKey val="0"/>
          <c:showVal val="1"/>
          <c:showCatName val="0"/>
          <c:showSerName val="0"/>
          <c:showPercent val="0"/>
          <c:showBubbleSize val="0"/>
        </c:dLbls>
        <c:gapWidth val="150"/>
        <c:axId val="167965824"/>
        <c:axId val="178413568"/>
      </c:barChart>
      <c:catAx>
        <c:axId val="167965824"/>
        <c:scaling>
          <c:orientation val="minMax"/>
        </c:scaling>
        <c:delete val="0"/>
        <c:axPos val="b"/>
        <c:majorTickMark val="out"/>
        <c:minorTickMark val="none"/>
        <c:tickLblPos val="nextTo"/>
        <c:crossAx val="178413568"/>
        <c:crosses val="autoZero"/>
        <c:auto val="1"/>
        <c:lblAlgn val="ctr"/>
        <c:lblOffset val="100"/>
        <c:noMultiLvlLbl val="0"/>
      </c:catAx>
      <c:valAx>
        <c:axId val="178413568"/>
        <c:scaling>
          <c:orientation val="minMax"/>
        </c:scaling>
        <c:delete val="0"/>
        <c:axPos val="l"/>
        <c:majorGridlines/>
        <c:numFmt formatCode="0%" sourceLinked="1"/>
        <c:majorTickMark val="out"/>
        <c:minorTickMark val="none"/>
        <c:tickLblPos val="nextTo"/>
        <c:crossAx val="167965824"/>
        <c:crosses val="autoZero"/>
        <c:crossBetween val="between"/>
      </c:valAx>
    </c:plotArea>
    <c:plotVisOnly val="1"/>
    <c:dispBlanksAs val="gap"/>
    <c:showDLblsOverMax val="0"/>
  </c:chart>
  <c:txPr>
    <a:bodyPr/>
    <a:lstStyle/>
    <a:p>
      <a:pPr>
        <a:defRPr sz="1400" b="1"/>
      </a:pPr>
      <a:endParaRPr lang="hu-H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43581909285441878"/>
          <c:y val="2.7324819933935353E-2"/>
          <c:w val="0.52722884092444799"/>
          <c:h val="0.89668733990432992"/>
        </c:manualLayout>
      </c:layout>
      <c:barChart>
        <c:barDir val="bar"/>
        <c:grouping val="clustered"/>
        <c:varyColors val="0"/>
        <c:ser>
          <c:idx val="0"/>
          <c:order val="0"/>
          <c:invertIfNegative val="0"/>
          <c:cat>
            <c:strRef>
              <c:f>Munka1!$A$66:$A$84</c:f>
              <c:strCache>
                <c:ptCount val="19"/>
                <c:pt idx="0">
                  <c:v>Egyéb</c:v>
                </c:pt>
                <c:pt idx="1">
                  <c:v>Műfüves labdarúgó pálya a parkerdőben</c:v>
                </c:pt>
                <c:pt idx="2">
                  <c:v>Dékány András sétány</c:v>
                </c:pt>
                <c:pt idx="3">
                  <c:v>Street workout park a Szabadság út 12. mellett</c:v>
                </c:pt>
                <c:pt idx="4">
                  <c:v>Ökopark - Gárdony (Tematikus sétány a Holdfény partszakaszon)</c:v>
                </c:pt>
                <c:pt idx="5">
                  <c:v>Ökopark - Agárd (Párakompozíció és játszótér)</c:v>
                </c:pt>
                <c:pt idx="6">
                  <c:v>Gárdonyi Géza tematikus sétány</c:v>
                </c:pt>
                <c:pt idx="7">
                  <c:v>Református Közösségi Ház</c:v>
                </c:pt>
                <c:pt idx="8">
                  <c:v>Pihenőpont a Halász Jancsi szobornál</c:v>
                </c:pt>
                <c:pt idx="9">
                  <c:v>Református templom</c:v>
                </c:pt>
                <c:pt idx="10">
                  <c:v>Velencei-tavi Vízi Sportiskola</c:v>
                </c:pt>
                <c:pt idx="11">
                  <c:v>Madárdal tanösvény</c:v>
                </c:pt>
                <c:pt idx="12">
                  <c:v>Velencei-tavi Galéria</c:v>
                </c:pt>
                <c:pt idx="13">
                  <c:v>Szabadtéri fittnespark az Agárdi Parkerdőben</c:v>
                </c:pt>
                <c:pt idx="14">
                  <c:v>Dinnyési Templomkert Hagyományőrző Turisztikai Központ</c:v>
                </c:pt>
                <c:pt idx="15">
                  <c:v>Nemzedékek Háza</c:v>
                </c:pt>
                <c:pt idx="16">
                  <c:v>Agárdi Gyógy- és Termálfürdő</c:v>
                </c:pt>
                <c:pt idx="17">
                  <c:v>Gárdonyi Rönkvár</c:v>
                </c:pt>
                <c:pt idx="18">
                  <c:v>Kerékpárút</c:v>
                </c:pt>
              </c:strCache>
            </c:strRef>
          </c:cat>
          <c:val>
            <c:numRef>
              <c:f>Munka1!$E$66:$E$84</c:f>
              <c:numCache>
                <c:formatCode>0%</c:formatCode>
                <c:ptCount val="19"/>
                <c:pt idx="0">
                  <c:v>0.38</c:v>
                </c:pt>
                <c:pt idx="1">
                  <c:v>0.17</c:v>
                </c:pt>
                <c:pt idx="2">
                  <c:v>0.19</c:v>
                </c:pt>
                <c:pt idx="3">
                  <c:v>0.19</c:v>
                </c:pt>
                <c:pt idx="4">
                  <c:v>0.2</c:v>
                </c:pt>
                <c:pt idx="5">
                  <c:v>0.27</c:v>
                </c:pt>
                <c:pt idx="6">
                  <c:v>0.31</c:v>
                </c:pt>
                <c:pt idx="7">
                  <c:v>0.37</c:v>
                </c:pt>
                <c:pt idx="8">
                  <c:v>0.38</c:v>
                </c:pt>
                <c:pt idx="9">
                  <c:v>0.39</c:v>
                </c:pt>
                <c:pt idx="10">
                  <c:v>0.39</c:v>
                </c:pt>
                <c:pt idx="11">
                  <c:v>0.45</c:v>
                </c:pt>
                <c:pt idx="12">
                  <c:v>0.48</c:v>
                </c:pt>
                <c:pt idx="13">
                  <c:v>0.56000000000000005</c:v>
                </c:pt>
                <c:pt idx="14">
                  <c:v>0.59</c:v>
                </c:pt>
                <c:pt idx="15">
                  <c:v>0.66</c:v>
                </c:pt>
                <c:pt idx="16">
                  <c:v>0.67</c:v>
                </c:pt>
                <c:pt idx="17">
                  <c:v>0.7</c:v>
                </c:pt>
                <c:pt idx="18">
                  <c:v>0.84</c:v>
                </c:pt>
              </c:numCache>
            </c:numRef>
          </c:val>
        </c:ser>
        <c:dLbls>
          <c:showLegendKey val="0"/>
          <c:showVal val="0"/>
          <c:showCatName val="0"/>
          <c:showSerName val="0"/>
          <c:showPercent val="0"/>
          <c:showBubbleSize val="0"/>
        </c:dLbls>
        <c:gapWidth val="150"/>
        <c:axId val="178869376"/>
        <c:axId val="178870912"/>
      </c:barChart>
      <c:catAx>
        <c:axId val="178869376"/>
        <c:scaling>
          <c:orientation val="minMax"/>
        </c:scaling>
        <c:delete val="0"/>
        <c:axPos val="l"/>
        <c:majorTickMark val="out"/>
        <c:minorTickMark val="none"/>
        <c:tickLblPos val="nextTo"/>
        <c:crossAx val="178870912"/>
        <c:crosses val="autoZero"/>
        <c:auto val="1"/>
        <c:lblAlgn val="ctr"/>
        <c:lblOffset val="100"/>
        <c:noMultiLvlLbl val="0"/>
      </c:catAx>
      <c:valAx>
        <c:axId val="178870912"/>
        <c:scaling>
          <c:orientation val="minMax"/>
        </c:scaling>
        <c:delete val="0"/>
        <c:axPos val="b"/>
        <c:majorGridlines/>
        <c:numFmt formatCode="0%" sourceLinked="1"/>
        <c:majorTickMark val="out"/>
        <c:minorTickMark val="none"/>
        <c:tickLblPos val="nextTo"/>
        <c:crossAx val="178869376"/>
        <c:crosses val="autoZero"/>
        <c:crossBetween val="between"/>
      </c:valAx>
    </c:plotArea>
    <c:plotVisOnly val="1"/>
    <c:dispBlanksAs val="gap"/>
    <c:showDLblsOverMax val="0"/>
  </c:chart>
  <c:txPr>
    <a:bodyPr/>
    <a:lstStyle/>
    <a:p>
      <a:pPr>
        <a:defRPr sz="1400" b="1"/>
      </a:pPr>
      <a:endParaRPr lang="hu-H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bar"/>
        <c:grouping val="clustered"/>
        <c:varyColors val="0"/>
        <c:ser>
          <c:idx val="0"/>
          <c:order val="0"/>
          <c:invertIfNegative val="0"/>
          <c:cat>
            <c:strRef>
              <c:f>Munka1!$A$87:$A$91</c:f>
              <c:strCache>
                <c:ptCount val="5"/>
                <c:pt idx="0">
                  <c:v>Egyéb</c:v>
                </c:pt>
                <c:pt idx="1">
                  <c:v>Képzés</c:v>
                </c:pt>
                <c:pt idx="2">
                  <c:v>Sport</c:v>
                </c:pt>
                <c:pt idx="3">
                  <c:v>Művészeti</c:v>
                </c:pt>
                <c:pt idx="4">
                  <c:v>Kulturális</c:v>
                </c:pt>
              </c:strCache>
            </c:strRef>
          </c:cat>
          <c:val>
            <c:numRef>
              <c:f>Munka1!$B$87:$B$91</c:f>
              <c:numCache>
                <c:formatCode>0%</c:formatCode>
                <c:ptCount val="5"/>
                <c:pt idx="0">
                  <c:v>0.2</c:v>
                </c:pt>
                <c:pt idx="1">
                  <c:v>0.56999999999999995</c:v>
                </c:pt>
                <c:pt idx="2">
                  <c:v>0.59</c:v>
                </c:pt>
                <c:pt idx="3">
                  <c:v>0.63</c:v>
                </c:pt>
                <c:pt idx="4">
                  <c:v>0.84</c:v>
                </c:pt>
              </c:numCache>
            </c:numRef>
          </c:val>
        </c:ser>
        <c:dLbls>
          <c:dLblPos val="outEnd"/>
          <c:showLegendKey val="0"/>
          <c:showVal val="1"/>
          <c:showCatName val="0"/>
          <c:showSerName val="0"/>
          <c:showPercent val="0"/>
          <c:showBubbleSize val="0"/>
        </c:dLbls>
        <c:gapWidth val="150"/>
        <c:axId val="180307456"/>
        <c:axId val="180308992"/>
      </c:barChart>
      <c:catAx>
        <c:axId val="180307456"/>
        <c:scaling>
          <c:orientation val="minMax"/>
        </c:scaling>
        <c:delete val="0"/>
        <c:axPos val="l"/>
        <c:majorTickMark val="out"/>
        <c:minorTickMark val="none"/>
        <c:tickLblPos val="nextTo"/>
        <c:crossAx val="180308992"/>
        <c:crosses val="autoZero"/>
        <c:auto val="1"/>
        <c:lblAlgn val="ctr"/>
        <c:lblOffset val="100"/>
        <c:noMultiLvlLbl val="0"/>
      </c:catAx>
      <c:valAx>
        <c:axId val="180308992"/>
        <c:scaling>
          <c:orientation val="minMax"/>
        </c:scaling>
        <c:delete val="0"/>
        <c:axPos val="b"/>
        <c:majorGridlines/>
        <c:numFmt formatCode="0%" sourceLinked="1"/>
        <c:majorTickMark val="out"/>
        <c:minorTickMark val="none"/>
        <c:tickLblPos val="nextTo"/>
        <c:crossAx val="180307456"/>
        <c:crosses val="autoZero"/>
        <c:crossBetween val="between"/>
      </c:valAx>
    </c:plotArea>
    <c:plotVisOnly val="1"/>
    <c:dispBlanksAs val="gap"/>
    <c:showDLblsOverMax val="0"/>
  </c:chart>
  <c:txPr>
    <a:bodyPr/>
    <a:lstStyle/>
    <a:p>
      <a:pPr>
        <a:defRPr sz="1400" b="1"/>
      </a:pPr>
      <a:endParaRPr lang="hu-H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bar"/>
        <c:grouping val="clustered"/>
        <c:varyColors val="0"/>
        <c:ser>
          <c:idx val="0"/>
          <c:order val="0"/>
          <c:invertIfNegative val="0"/>
          <c:dLbls>
            <c:dLbl>
              <c:idx val="0"/>
              <c:layout>
                <c:manualLayout>
                  <c:x val="-2.5195613185836494E-2"/>
                  <c:y val="-2.8912998737844098E-3"/>
                </c:manualLayout>
              </c:layout>
              <c:dLblPos val="outEnd"/>
              <c:showLegendKey val="0"/>
              <c:showVal val="1"/>
              <c:showCatName val="0"/>
              <c:showSerName val="0"/>
              <c:showPercent val="0"/>
              <c:showBubbleSize val="0"/>
            </c:dLbl>
            <c:dLbl>
              <c:idx val="1"/>
              <c:layout>
                <c:manualLayout>
                  <c:x val="7.1387570693203395E-2"/>
                  <c:y val="2.8912998737845156E-3"/>
                </c:manualLayout>
              </c:layout>
              <c:dLblPos val="outEnd"/>
              <c:showLegendKey val="0"/>
              <c:showVal val="1"/>
              <c:showCatName val="0"/>
              <c:showSerName val="0"/>
              <c:showPercent val="0"/>
              <c:showBubbleSize val="0"/>
            </c:dLbl>
            <c:dLbl>
              <c:idx val="2"/>
              <c:layout>
                <c:manualLayout>
                  <c:x val="7.1387570693203395E-2"/>
                  <c:y val="-5.7825997475690312E-3"/>
                </c:manualLayout>
              </c:layout>
              <c:dLblPos val="outEnd"/>
              <c:showLegendKey val="0"/>
              <c:showVal val="1"/>
              <c:showCatName val="0"/>
              <c:showSerName val="0"/>
              <c:showPercent val="0"/>
              <c:showBubbleSize val="0"/>
            </c:dLbl>
            <c:dLblPos val="outEnd"/>
            <c:showLegendKey val="0"/>
            <c:showVal val="1"/>
            <c:showCatName val="0"/>
            <c:showSerName val="0"/>
            <c:showPercent val="0"/>
            <c:showBubbleSize val="0"/>
            <c:showLeaderLines val="0"/>
          </c:dLbls>
          <c:cat>
            <c:strRef>
              <c:f>Munka1!$A$97:$A$100</c:f>
              <c:strCache>
                <c:ptCount val="4"/>
                <c:pt idx="0">
                  <c:v>Egyéb</c:v>
                </c:pt>
                <c:pt idx="1">
                  <c:v>Sport</c:v>
                </c:pt>
                <c:pt idx="2">
                  <c:v>Művészeti</c:v>
                </c:pt>
                <c:pt idx="3">
                  <c:v>Kulturális</c:v>
                </c:pt>
              </c:strCache>
            </c:strRef>
          </c:cat>
          <c:val>
            <c:numRef>
              <c:f>Munka1!$B$97:$B$100</c:f>
              <c:numCache>
                <c:formatCode>0%</c:formatCode>
                <c:ptCount val="4"/>
                <c:pt idx="0">
                  <c:v>0.3</c:v>
                </c:pt>
                <c:pt idx="1">
                  <c:v>0.38</c:v>
                </c:pt>
                <c:pt idx="2">
                  <c:v>0.43</c:v>
                </c:pt>
                <c:pt idx="3">
                  <c:v>0.73</c:v>
                </c:pt>
              </c:numCache>
            </c:numRef>
          </c:val>
        </c:ser>
        <c:dLbls>
          <c:dLblPos val="outEnd"/>
          <c:showLegendKey val="0"/>
          <c:showVal val="1"/>
          <c:showCatName val="0"/>
          <c:showSerName val="0"/>
          <c:showPercent val="0"/>
          <c:showBubbleSize val="0"/>
        </c:dLbls>
        <c:gapWidth val="150"/>
        <c:axId val="185027968"/>
        <c:axId val="185071872"/>
      </c:barChart>
      <c:catAx>
        <c:axId val="185027968"/>
        <c:scaling>
          <c:orientation val="minMax"/>
        </c:scaling>
        <c:delete val="0"/>
        <c:axPos val="l"/>
        <c:majorTickMark val="out"/>
        <c:minorTickMark val="none"/>
        <c:tickLblPos val="nextTo"/>
        <c:crossAx val="185071872"/>
        <c:crosses val="autoZero"/>
        <c:auto val="1"/>
        <c:lblAlgn val="ctr"/>
        <c:lblOffset val="100"/>
        <c:noMultiLvlLbl val="0"/>
      </c:catAx>
      <c:valAx>
        <c:axId val="185071872"/>
        <c:scaling>
          <c:orientation val="minMax"/>
        </c:scaling>
        <c:delete val="0"/>
        <c:axPos val="b"/>
        <c:majorGridlines/>
        <c:numFmt formatCode="0%" sourceLinked="1"/>
        <c:majorTickMark val="out"/>
        <c:minorTickMark val="none"/>
        <c:tickLblPos val="nextTo"/>
        <c:crossAx val="185027968"/>
        <c:crosses val="autoZero"/>
        <c:crossBetween val="between"/>
      </c:valAx>
    </c:plotArea>
    <c:plotVisOnly val="1"/>
    <c:dispBlanksAs val="gap"/>
    <c:showDLblsOverMax val="0"/>
  </c:chart>
  <c:txPr>
    <a:bodyPr/>
    <a:lstStyle/>
    <a:p>
      <a:pPr>
        <a:defRPr sz="1400" b="1"/>
      </a:pPr>
      <a:endParaRPr lang="hu-HU"/>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45040265241125121"/>
          <c:y val="0"/>
          <c:w val="0.50600078264417303"/>
          <c:h val="0.80745370370370373"/>
        </c:manualLayout>
      </c:layout>
      <c:barChart>
        <c:barDir val="bar"/>
        <c:grouping val="clustered"/>
        <c:varyColors val="0"/>
        <c:ser>
          <c:idx val="0"/>
          <c:order val="0"/>
          <c:invertIfNegative val="0"/>
          <c:cat>
            <c:strRef>
              <c:f>Munka1!$A$107:$A$110</c:f>
              <c:strCache>
                <c:ptCount val="4"/>
                <c:pt idx="0">
                  <c:v>Egyéb</c:v>
                </c:pt>
                <c:pt idx="1">
                  <c:v>Szabadidős programot szerveznék</c:v>
                </c:pt>
                <c:pt idx="2">
                  <c:v>Részt vennék tervezői műhelymunkákon: javaslatokkal, ötletekkel</c:v>
                </c:pt>
                <c:pt idx="3">
                  <c:v>Mások által szervezett programon önkéntesként segítenék</c:v>
                </c:pt>
              </c:strCache>
            </c:strRef>
          </c:cat>
          <c:val>
            <c:numRef>
              <c:f>Munka1!$E$107:$E$110</c:f>
              <c:numCache>
                <c:formatCode>0%</c:formatCode>
                <c:ptCount val="4"/>
                <c:pt idx="0">
                  <c:v>0.13</c:v>
                </c:pt>
                <c:pt idx="1">
                  <c:v>0.43</c:v>
                </c:pt>
                <c:pt idx="2">
                  <c:v>0.51</c:v>
                </c:pt>
                <c:pt idx="3">
                  <c:v>0.61</c:v>
                </c:pt>
              </c:numCache>
            </c:numRef>
          </c:val>
        </c:ser>
        <c:dLbls>
          <c:dLblPos val="outEnd"/>
          <c:showLegendKey val="0"/>
          <c:showVal val="1"/>
          <c:showCatName val="0"/>
          <c:showSerName val="0"/>
          <c:showPercent val="0"/>
          <c:showBubbleSize val="0"/>
        </c:dLbls>
        <c:gapWidth val="150"/>
        <c:axId val="177246208"/>
        <c:axId val="177248512"/>
      </c:barChart>
      <c:catAx>
        <c:axId val="177246208"/>
        <c:scaling>
          <c:orientation val="minMax"/>
        </c:scaling>
        <c:delete val="0"/>
        <c:axPos val="l"/>
        <c:majorTickMark val="out"/>
        <c:minorTickMark val="none"/>
        <c:tickLblPos val="nextTo"/>
        <c:crossAx val="177248512"/>
        <c:crosses val="autoZero"/>
        <c:auto val="1"/>
        <c:lblAlgn val="ctr"/>
        <c:lblOffset val="100"/>
        <c:noMultiLvlLbl val="0"/>
      </c:catAx>
      <c:valAx>
        <c:axId val="177248512"/>
        <c:scaling>
          <c:orientation val="minMax"/>
        </c:scaling>
        <c:delete val="0"/>
        <c:axPos val="b"/>
        <c:majorGridlines/>
        <c:numFmt formatCode="0%" sourceLinked="1"/>
        <c:majorTickMark val="out"/>
        <c:minorTickMark val="none"/>
        <c:tickLblPos val="nextTo"/>
        <c:crossAx val="177246208"/>
        <c:crosses val="autoZero"/>
        <c:crossBetween val="between"/>
      </c:valAx>
    </c:plotArea>
    <c:plotVisOnly val="1"/>
    <c:dispBlanksAs val="gap"/>
    <c:showDLblsOverMax val="0"/>
  </c:chart>
  <c:txPr>
    <a:bodyPr/>
    <a:lstStyle/>
    <a:p>
      <a:pPr>
        <a:defRPr sz="1400" b="1"/>
      </a:pPr>
      <a:endParaRPr lang="hu-HU"/>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dirty="0"/>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1230F8-2015-46AC-9C15-B08EDE877F5D}" type="datetimeFigureOut">
              <a:rPr lang="hu-HU" smtClean="0"/>
              <a:t>2016.06.20.</a:t>
            </a:fld>
            <a:endParaRPr lang="hu-HU" dirty="0"/>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dirty="0"/>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dirty="0"/>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A5C11E-540C-488B-B718-84796C0B45F1}" type="slidenum">
              <a:rPr lang="hu-HU" smtClean="0"/>
              <a:t>‹#›</a:t>
            </a:fld>
            <a:endParaRPr lang="hu-HU" dirty="0"/>
          </a:p>
        </p:txBody>
      </p:sp>
    </p:spTree>
    <p:extLst>
      <p:ext uri="{BB962C8B-B14F-4D97-AF65-F5344CB8AC3E}">
        <p14:creationId xmlns:p14="http://schemas.microsoft.com/office/powerpoint/2010/main" val="4036585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CDA5C11E-540C-488B-B718-84796C0B45F1}" type="slidenum">
              <a:rPr lang="hu-HU" smtClean="0"/>
              <a:t>1</a:t>
            </a:fld>
            <a:endParaRPr lang="hu-HU" dirty="0"/>
          </a:p>
        </p:txBody>
      </p:sp>
    </p:spTree>
    <p:extLst>
      <p:ext uri="{BB962C8B-B14F-4D97-AF65-F5344CB8AC3E}">
        <p14:creationId xmlns:p14="http://schemas.microsoft.com/office/powerpoint/2010/main" val="4112389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CDA5C11E-540C-488B-B718-84796C0B45F1}" type="slidenum">
              <a:rPr lang="hu-HU" smtClean="0"/>
              <a:t>23</a:t>
            </a:fld>
            <a:endParaRPr lang="hu-HU" dirty="0"/>
          </a:p>
        </p:txBody>
      </p:sp>
    </p:spTree>
    <p:extLst>
      <p:ext uri="{BB962C8B-B14F-4D97-AF65-F5344CB8AC3E}">
        <p14:creationId xmlns:p14="http://schemas.microsoft.com/office/powerpoint/2010/main" val="4112389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6A3667B7-7072-4158-A5EF-161021F68C5B}" type="datetime1">
              <a:rPr lang="hu-HU" smtClean="0"/>
              <a:t>2016.06.20.</a:t>
            </a:fld>
            <a:endParaRPr lang="hu-HU" dirty="0"/>
          </a:p>
        </p:txBody>
      </p:sp>
      <p:sp>
        <p:nvSpPr>
          <p:cNvPr id="5" name="Élőláb helye 4"/>
          <p:cNvSpPr>
            <a:spLocks noGrp="1"/>
          </p:cNvSpPr>
          <p:nvPr>
            <p:ph type="ftr" sz="quarter" idx="11"/>
          </p:nvPr>
        </p:nvSpPr>
        <p:spPr/>
        <p:txBody>
          <a:bodyPr/>
          <a:lstStyle/>
          <a:p>
            <a:endParaRPr lang="hu-HU" dirty="0"/>
          </a:p>
        </p:txBody>
      </p:sp>
      <p:sp>
        <p:nvSpPr>
          <p:cNvPr id="6" name="Dia számának helye 5"/>
          <p:cNvSpPr>
            <a:spLocks noGrp="1"/>
          </p:cNvSpPr>
          <p:nvPr>
            <p:ph type="sldNum" sz="quarter" idx="12"/>
          </p:nvPr>
        </p:nvSpPr>
        <p:spPr/>
        <p:txBody>
          <a:bodyPr/>
          <a:lstStyle/>
          <a:p>
            <a:fld id="{774ECFDF-B4B8-4D79-9C23-DD008FAF0A0B}" type="slidenum">
              <a:rPr lang="hu-HU" smtClean="0"/>
              <a:t>‹#›</a:t>
            </a:fld>
            <a:endParaRPr lang="hu-HU" dirty="0"/>
          </a:p>
        </p:txBody>
      </p:sp>
      <p:sp>
        <p:nvSpPr>
          <p:cNvPr id="7" name="Cím 1"/>
          <p:cNvSpPr txBox="1">
            <a:spLocks/>
          </p:cNvSpPr>
          <p:nvPr userDrawn="1"/>
        </p:nvSpPr>
        <p:spPr>
          <a:xfrm>
            <a:off x="447989" y="44624"/>
            <a:ext cx="4412043" cy="86409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b="1" kern="1200" cap="all" baseline="0">
                <a:solidFill>
                  <a:schemeClr val="bg1"/>
                </a:solidFill>
                <a:latin typeface="Arial" panose="020B0604020202020204" pitchFamily="34" charset="0"/>
                <a:ea typeface="+mj-ea"/>
                <a:cs typeface="Arial" panose="020B0604020202020204" pitchFamily="34" charset="0"/>
              </a:defRPr>
            </a:lvl1pPr>
          </a:lstStyle>
          <a:p>
            <a:r>
              <a:rPr lang="hu-HU" dirty="0" smtClean="0"/>
              <a:t>Mintacím szerkesztése</a:t>
            </a:r>
            <a:endParaRPr lang="hu-HU" dirty="0"/>
          </a:p>
        </p:txBody>
      </p:sp>
    </p:spTree>
    <p:extLst>
      <p:ext uri="{BB962C8B-B14F-4D97-AF65-F5344CB8AC3E}">
        <p14:creationId xmlns:p14="http://schemas.microsoft.com/office/powerpoint/2010/main" val="3805236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447989" y="44624"/>
            <a:ext cx="4700075" cy="936104"/>
          </a:xfrm>
        </p:spPr>
        <p:txBody>
          <a:bodyPr>
            <a:normAutofit/>
          </a:bodyPr>
          <a:lstStyle>
            <a:lvl1pPr algn="l">
              <a:defRPr sz="2400"/>
            </a:lvl1pPr>
          </a:lstStyle>
          <a:p>
            <a:r>
              <a:rPr lang="hu-HU" dirty="0" smtClean="0"/>
              <a:t>Mintacím szerkesztése</a:t>
            </a:r>
            <a:endParaRPr lang="hu-HU" dirty="0"/>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5925A6D3-2B05-43A0-9626-A4B2A3C1F40D}" type="datetime1">
              <a:rPr lang="hu-HU" smtClean="0"/>
              <a:t>2016.06.20.</a:t>
            </a:fld>
            <a:endParaRPr lang="hu-HU" dirty="0"/>
          </a:p>
        </p:txBody>
      </p:sp>
      <p:sp>
        <p:nvSpPr>
          <p:cNvPr id="5" name="Élőláb helye 4"/>
          <p:cNvSpPr>
            <a:spLocks noGrp="1"/>
          </p:cNvSpPr>
          <p:nvPr>
            <p:ph type="ftr" sz="quarter" idx="11"/>
          </p:nvPr>
        </p:nvSpPr>
        <p:spPr/>
        <p:txBody>
          <a:bodyPr/>
          <a:lstStyle/>
          <a:p>
            <a:endParaRPr lang="hu-HU" dirty="0"/>
          </a:p>
        </p:txBody>
      </p:sp>
      <p:sp>
        <p:nvSpPr>
          <p:cNvPr id="6" name="Dia számának helye 5"/>
          <p:cNvSpPr>
            <a:spLocks noGrp="1"/>
          </p:cNvSpPr>
          <p:nvPr>
            <p:ph type="sldNum" sz="quarter" idx="12"/>
          </p:nvPr>
        </p:nvSpPr>
        <p:spPr/>
        <p:txBody>
          <a:bodyPr/>
          <a:lstStyle/>
          <a:p>
            <a:fld id="{774ECFDF-B4B8-4D79-9C23-DD008FAF0A0B}" type="slidenum">
              <a:rPr lang="hu-HU" smtClean="0"/>
              <a:t>‹#›</a:t>
            </a:fld>
            <a:endParaRPr lang="hu-HU" dirty="0"/>
          </a:p>
        </p:txBody>
      </p:sp>
    </p:spTree>
    <p:extLst>
      <p:ext uri="{BB962C8B-B14F-4D97-AF65-F5344CB8AC3E}">
        <p14:creationId xmlns:p14="http://schemas.microsoft.com/office/powerpoint/2010/main" val="1329614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3460667C-53DF-401C-9FD3-F35DA7CEAC6F}" type="datetime1">
              <a:rPr lang="hu-HU" smtClean="0"/>
              <a:t>2016.06.20.</a:t>
            </a:fld>
            <a:endParaRPr lang="hu-HU" dirty="0"/>
          </a:p>
        </p:txBody>
      </p:sp>
      <p:sp>
        <p:nvSpPr>
          <p:cNvPr id="5" name="Élőláb helye 4"/>
          <p:cNvSpPr>
            <a:spLocks noGrp="1"/>
          </p:cNvSpPr>
          <p:nvPr>
            <p:ph type="ftr" sz="quarter" idx="11"/>
          </p:nvPr>
        </p:nvSpPr>
        <p:spPr/>
        <p:txBody>
          <a:bodyPr/>
          <a:lstStyle/>
          <a:p>
            <a:endParaRPr lang="hu-HU" dirty="0"/>
          </a:p>
        </p:txBody>
      </p:sp>
      <p:sp>
        <p:nvSpPr>
          <p:cNvPr id="6" name="Dia számának helye 5"/>
          <p:cNvSpPr>
            <a:spLocks noGrp="1"/>
          </p:cNvSpPr>
          <p:nvPr>
            <p:ph type="sldNum" sz="quarter" idx="12"/>
          </p:nvPr>
        </p:nvSpPr>
        <p:spPr/>
        <p:txBody>
          <a:bodyPr/>
          <a:lstStyle/>
          <a:p>
            <a:fld id="{774ECFDF-B4B8-4D79-9C23-DD008FAF0A0B}" type="slidenum">
              <a:rPr lang="hu-HU" smtClean="0"/>
              <a:t>‹#›</a:t>
            </a:fld>
            <a:endParaRPr lang="hu-HU" dirty="0"/>
          </a:p>
        </p:txBody>
      </p:sp>
      <p:sp>
        <p:nvSpPr>
          <p:cNvPr id="7" name="Cím 1"/>
          <p:cNvSpPr txBox="1">
            <a:spLocks/>
          </p:cNvSpPr>
          <p:nvPr userDrawn="1"/>
        </p:nvSpPr>
        <p:spPr>
          <a:xfrm>
            <a:off x="447989" y="44624"/>
            <a:ext cx="4412043" cy="86409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b="1" kern="1200" cap="all" baseline="0">
                <a:solidFill>
                  <a:schemeClr val="bg1"/>
                </a:solidFill>
                <a:latin typeface="Arial" panose="020B0604020202020204" pitchFamily="34" charset="0"/>
                <a:ea typeface="+mj-ea"/>
                <a:cs typeface="Arial" panose="020B0604020202020204" pitchFamily="34" charset="0"/>
              </a:defRPr>
            </a:lvl1pPr>
          </a:lstStyle>
          <a:p>
            <a:r>
              <a:rPr lang="hu-HU" dirty="0" smtClean="0"/>
              <a:t>Mintacím szerkesztése</a:t>
            </a:r>
            <a:endParaRPr lang="hu-HU" dirty="0"/>
          </a:p>
        </p:txBody>
      </p:sp>
    </p:spTree>
    <p:extLst>
      <p:ext uri="{BB962C8B-B14F-4D97-AF65-F5344CB8AC3E}">
        <p14:creationId xmlns:p14="http://schemas.microsoft.com/office/powerpoint/2010/main" val="3469027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4BA3275E-ED72-47BE-9F3B-D32F9EA90B86}" type="datetime1">
              <a:rPr lang="hu-HU" smtClean="0"/>
              <a:t>2016.06.20.</a:t>
            </a:fld>
            <a:endParaRPr lang="hu-HU" dirty="0"/>
          </a:p>
        </p:txBody>
      </p:sp>
      <p:sp>
        <p:nvSpPr>
          <p:cNvPr id="6" name="Élőláb helye 5"/>
          <p:cNvSpPr>
            <a:spLocks noGrp="1"/>
          </p:cNvSpPr>
          <p:nvPr>
            <p:ph type="ftr" sz="quarter" idx="11"/>
          </p:nvPr>
        </p:nvSpPr>
        <p:spPr/>
        <p:txBody>
          <a:bodyPr/>
          <a:lstStyle/>
          <a:p>
            <a:endParaRPr lang="hu-HU" dirty="0"/>
          </a:p>
        </p:txBody>
      </p:sp>
      <p:sp>
        <p:nvSpPr>
          <p:cNvPr id="7" name="Dia számának helye 6"/>
          <p:cNvSpPr>
            <a:spLocks noGrp="1"/>
          </p:cNvSpPr>
          <p:nvPr>
            <p:ph type="sldNum" sz="quarter" idx="12"/>
          </p:nvPr>
        </p:nvSpPr>
        <p:spPr/>
        <p:txBody>
          <a:bodyPr/>
          <a:lstStyle/>
          <a:p>
            <a:fld id="{774ECFDF-B4B8-4D79-9C23-DD008FAF0A0B}" type="slidenum">
              <a:rPr lang="hu-HU" smtClean="0"/>
              <a:t>‹#›</a:t>
            </a:fld>
            <a:endParaRPr lang="hu-HU" dirty="0"/>
          </a:p>
        </p:txBody>
      </p:sp>
    </p:spTree>
    <p:extLst>
      <p:ext uri="{BB962C8B-B14F-4D97-AF65-F5344CB8AC3E}">
        <p14:creationId xmlns:p14="http://schemas.microsoft.com/office/powerpoint/2010/main" val="3634561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F4B2486A-5419-463C-A49D-D531C85B109B}" type="datetime1">
              <a:rPr lang="hu-HU" smtClean="0"/>
              <a:t>2016.06.20.</a:t>
            </a:fld>
            <a:endParaRPr lang="hu-HU" dirty="0"/>
          </a:p>
        </p:txBody>
      </p:sp>
      <p:sp>
        <p:nvSpPr>
          <p:cNvPr id="8" name="Élőláb helye 7"/>
          <p:cNvSpPr>
            <a:spLocks noGrp="1"/>
          </p:cNvSpPr>
          <p:nvPr>
            <p:ph type="ftr" sz="quarter" idx="11"/>
          </p:nvPr>
        </p:nvSpPr>
        <p:spPr/>
        <p:txBody>
          <a:bodyPr/>
          <a:lstStyle/>
          <a:p>
            <a:endParaRPr lang="hu-HU" dirty="0"/>
          </a:p>
        </p:txBody>
      </p:sp>
      <p:sp>
        <p:nvSpPr>
          <p:cNvPr id="9" name="Dia számának helye 8"/>
          <p:cNvSpPr>
            <a:spLocks noGrp="1"/>
          </p:cNvSpPr>
          <p:nvPr>
            <p:ph type="sldNum" sz="quarter" idx="12"/>
          </p:nvPr>
        </p:nvSpPr>
        <p:spPr/>
        <p:txBody>
          <a:bodyPr/>
          <a:lstStyle/>
          <a:p>
            <a:fld id="{774ECFDF-B4B8-4D79-9C23-DD008FAF0A0B}" type="slidenum">
              <a:rPr lang="hu-HU" smtClean="0"/>
              <a:t>‹#›</a:t>
            </a:fld>
            <a:endParaRPr lang="hu-HU" dirty="0"/>
          </a:p>
        </p:txBody>
      </p:sp>
    </p:spTree>
    <p:extLst>
      <p:ext uri="{BB962C8B-B14F-4D97-AF65-F5344CB8AC3E}">
        <p14:creationId xmlns:p14="http://schemas.microsoft.com/office/powerpoint/2010/main" val="24456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6" name="Tartalom helye 2"/>
          <p:cNvSpPr>
            <a:spLocks noGrp="1"/>
          </p:cNvSpPr>
          <p:nvPr>
            <p:ph idx="1"/>
          </p:nvPr>
        </p:nvSpPr>
        <p:spPr>
          <a:xfrm>
            <a:off x="447989" y="1628800"/>
            <a:ext cx="5111750" cy="4691063"/>
          </a:xfrm>
        </p:spPr>
        <p:txBody>
          <a:bodyPr/>
          <a:lstStyle>
            <a:lvl1pPr>
              <a:defRPr sz="24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7" name="Kép helye 2"/>
          <p:cNvSpPr>
            <a:spLocks noGrp="1"/>
          </p:cNvSpPr>
          <p:nvPr>
            <p:ph type="pic" idx="13"/>
          </p:nvPr>
        </p:nvSpPr>
        <p:spPr>
          <a:xfrm>
            <a:off x="5724128" y="1633102"/>
            <a:ext cx="3240360" cy="46910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Tree>
    <p:extLst>
      <p:ext uri="{BB962C8B-B14F-4D97-AF65-F5344CB8AC3E}">
        <p14:creationId xmlns:p14="http://schemas.microsoft.com/office/powerpoint/2010/main" val="2086175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artalomrész képaláírással">
    <p:spTree>
      <p:nvGrpSpPr>
        <p:cNvPr id="1" name=""/>
        <p:cNvGrpSpPr/>
        <p:nvPr/>
      </p:nvGrpSpPr>
      <p:grpSpPr>
        <a:xfrm>
          <a:off x="0" y="0"/>
          <a:ext cx="0" cy="0"/>
          <a:chOff x="0" y="0"/>
          <a:chExt cx="0" cy="0"/>
        </a:xfrm>
      </p:grpSpPr>
      <p:sp>
        <p:nvSpPr>
          <p:cNvPr id="3" name="Tartalom helye 2"/>
          <p:cNvSpPr>
            <a:spLocks noGrp="1"/>
          </p:cNvSpPr>
          <p:nvPr>
            <p:ph idx="1"/>
          </p:nvPr>
        </p:nvSpPr>
        <p:spPr>
          <a:xfrm>
            <a:off x="3575050" y="1435100"/>
            <a:ext cx="5111750"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BFF6B628-C0F9-4BB4-90BF-E883F344E5A0}" type="datetime1">
              <a:rPr lang="hu-HU" smtClean="0"/>
              <a:t>2016.06.20.</a:t>
            </a:fld>
            <a:endParaRPr lang="hu-HU" dirty="0"/>
          </a:p>
        </p:txBody>
      </p:sp>
      <p:sp>
        <p:nvSpPr>
          <p:cNvPr id="6" name="Élőláb helye 5"/>
          <p:cNvSpPr>
            <a:spLocks noGrp="1"/>
          </p:cNvSpPr>
          <p:nvPr>
            <p:ph type="ftr" sz="quarter" idx="11"/>
          </p:nvPr>
        </p:nvSpPr>
        <p:spPr/>
        <p:txBody>
          <a:bodyPr/>
          <a:lstStyle/>
          <a:p>
            <a:endParaRPr lang="hu-HU" dirty="0"/>
          </a:p>
        </p:txBody>
      </p:sp>
      <p:sp>
        <p:nvSpPr>
          <p:cNvPr id="7" name="Dia számának helye 6"/>
          <p:cNvSpPr>
            <a:spLocks noGrp="1"/>
          </p:cNvSpPr>
          <p:nvPr>
            <p:ph type="sldNum" sz="quarter" idx="12"/>
          </p:nvPr>
        </p:nvSpPr>
        <p:spPr/>
        <p:txBody>
          <a:bodyPr/>
          <a:lstStyle/>
          <a:p>
            <a:fld id="{774ECFDF-B4B8-4D79-9C23-DD008FAF0A0B}" type="slidenum">
              <a:rPr lang="hu-HU" smtClean="0"/>
              <a:t>‹#›</a:t>
            </a:fld>
            <a:endParaRPr lang="hu-HU" dirty="0"/>
          </a:p>
        </p:txBody>
      </p:sp>
      <p:sp>
        <p:nvSpPr>
          <p:cNvPr id="9" name="Cím 1"/>
          <p:cNvSpPr>
            <a:spLocks noGrp="1"/>
          </p:cNvSpPr>
          <p:nvPr>
            <p:ph type="title"/>
          </p:nvPr>
        </p:nvSpPr>
        <p:spPr>
          <a:xfrm>
            <a:off x="447989" y="44624"/>
            <a:ext cx="4412043" cy="864096"/>
          </a:xfrm>
        </p:spPr>
        <p:txBody>
          <a:bodyPr/>
          <a:lstStyle/>
          <a:p>
            <a:r>
              <a:rPr lang="hu-HU" smtClean="0"/>
              <a:t>Mintacím szerkesztése</a:t>
            </a:r>
            <a:endParaRPr lang="hu-HU"/>
          </a:p>
        </p:txBody>
      </p:sp>
    </p:spTree>
    <p:extLst>
      <p:ext uri="{BB962C8B-B14F-4D97-AF65-F5344CB8AC3E}">
        <p14:creationId xmlns:p14="http://schemas.microsoft.com/office/powerpoint/2010/main" val="1428776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ED6BD43A-4DC4-40DE-92D7-8707A12E99C3}" type="datetime1">
              <a:rPr lang="hu-HU" smtClean="0"/>
              <a:t>2016.06.20.</a:t>
            </a:fld>
            <a:endParaRPr lang="hu-HU" dirty="0"/>
          </a:p>
        </p:txBody>
      </p:sp>
      <p:sp>
        <p:nvSpPr>
          <p:cNvPr id="6" name="Élőláb helye 5"/>
          <p:cNvSpPr>
            <a:spLocks noGrp="1"/>
          </p:cNvSpPr>
          <p:nvPr>
            <p:ph type="ftr" sz="quarter" idx="11"/>
          </p:nvPr>
        </p:nvSpPr>
        <p:spPr/>
        <p:txBody>
          <a:bodyPr/>
          <a:lstStyle/>
          <a:p>
            <a:endParaRPr lang="hu-HU" dirty="0"/>
          </a:p>
        </p:txBody>
      </p:sp>
      <p:sp>
        <p:nvSpPr>
          <p:cNvPr id="7" name="Dia számának helye 6"/>
          <p:cNvSpPr>
            <a:spLocks noGrp="1"/>
          </p:cNvSpPr>
          <p:nvPr>
            <p:ph type="sldNum" sz="quarter" idx="12"/>
          </p:nvPr>
        </p:nvSpPr>
        <p:spPr/>
        <p:txBody>
          <a:bodyPr/>
          <a:lstStyle/>
          <a:p>
            <a:fld id="{774ECFDF-B4B8-4D79-9C23-DD008FAF0A0B}" type="slidenum">
              <a:rPr lang="hu-HU" smtClean="0"/>
              <a:t>‹#›</a:t>
            </a:fld>
            <a:endParaRPr lang="hu-HU" dirty="0"/>
          </a:p>
        </p:txBody>
      </p:sp>
    </p:spTree>
    <p:extLst>
      <p:ext uri="{BB962C8B-B14F-4D97-AF65-F5344CB8AC3E}">
        <p14:creationId xmlns:p14="http://schemas.microsoft.com/office/powerpoint/2010/main" val="90349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14" name="Title 8"/>
          <p:cNvSpPr>
            <a:spLocks noGrp="1"/>
          </p:cNvSpPr>
          <p:nvPr>
            <p:ph type="title" hasCustomPrompt="1"/>
          </p:nvPr>
        </p:nvSpPr>
        <p:spPr>
          <a:xfrm>
            <a:off x="4495800" y="2286000"/>
            <a:ext cx="4419600" cy="1143000"/>
          </a:xfrm>
        </p:spPr>
        <p:txBody>
          <a:bodyPr anchor="t">
            <a:noAutofit/>
          </a:bodyPr>
          <a:lstStyle>
            <a:lvl1pPr algn="l">
              <a:defRPr sz="4400" b="1" cap="all" baseline="0">
                <a:solidFill>
                  <a:schemeClr val="bg1"/>
                </a:solidFill>
                <a:latin typeface="Arial"/>
                <a:cs typeface="Arial"/>
              </a:defRPr>
            </a:lvl1pPr>
          </a:lstStyle>
          <a:p>
            <a:r>
              <a:rPr lang="hu-HU" dirty="0" smtClean="0"/>
              <a:t>Prezentáció Címe</a:t>
            </a:r>
            <a:endParaRPr lang="en-US" dirty="0"/>
          </a:p>
        </p:txBody>
      </p:sp>
      <p:sp>
        <p:nvSpPr>
          <p:cNvPr id="17" name="Text Placeholder 15"/>
          <p:cNvSpPr>
            <a:spLocks noGrp="1"/>
          </p:cNvSpPr>
          <p:nvPr>
            <p:ph type="body" sz="quarter" idx="10" hasCustomPrompt="1"/>
          </p:nvPr>
        </p:nvSpPr>
        <p:spPr>
          <a:xfrm>
            <a:off x="4495800" y="3886200"/>
            <a:ext cx="4343400" cy="914400"/>
          </a:xfrm>
        </p:spPr>
        <p:txBody>
          <a:bodyPr wrap="square" anchor="t"/>
          <a:lstStyle>
            <a:lvl1pPr marL="514350" indent="-514350" algn="l">
              <a:spcAft>
                <a:spcPts val="600"/>
              </a:spcAft>
              <a:buFontTx/>
              <a:buNone/>
              <a:defRPr cap="all" baseline="0">
                <a:solidFill>
                  <a:srgbClr val="FFFFFF"/>
                </a:solidFill>
                <a:latin typeface="Arial"/>
                <a:cs typeface="Arial"/>
              </a:defRPr>
            </a:lvl1pPr>
            <a:lvl2pPr>
              <a:buNone/>
              <a:defRPr/>
            </a:lvl2pPr>
          </a:lstStyle>
          <a:p>
            <a:pPr lvl="0"/>
            <a:r>
              <a:rPr lang="hu-HU" dirty="0" smtClean="0"/>
              <a:t>Click to edit Alcím</a:t>
            </a:r>
          </a:p>
          <a:p>
            <a:pPr lvl="0"/>
            <a:endParaRPr lang="hu-HU" dirty="0" smtClean="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447989" y="44624"/>
            <a:ext cx="4412043" cy="864096"/>
          </a:xfrm>
          <a:prstGeom prst="rect">
            <a:avLst/>
          </a:prstGeom>
        </p:spPr>
        <p:txBody>
          <a:bodyPr vert="horz" lIns="91440" tIns="45720" rIns="91440" bIns="45720" rtlCol="0" anchor="ctr">
            <a:normAutofit/>
          </a:bodyPr>
          <a:lstStyle/>
          <a:p>
            <a:r>
              <a:rPr lang="hu-HU" dirty="0" smtClean="0"/>
              <a:t>Mintacím szerkesztése</a:t>
            </a:r>
            <a:endParaRPr lang="hu-HU" dirty="0"/>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AB056C-B607-411E-ACA2-5FA507329927}" type="datetime1">
              <a:rPr lang="hu-HU" smtClean="0"/>
              <a:t>2016.06.20.</a:t>
            </a:fld>
            <a:endParaRPr lang="hu-HU" dirty="0"/>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dirty="0"/>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4ECFDF-B4B8-4D79-9C23-DD008FAF0A0B}" type="slidenum">
              <a:rPr lang="hu-HU" smtClean="0"/>
              <a:t>‹#›</a:t>
            </a:fld>
            <a:endParaRPr lang="hu-HU" dirty="0"/>
          </a:p>
        </p:txBody>
      </p:sp>
    </p:spTree>
    <p:extLst>
      <p:ext uri="{BB962C8B-B14F-4D97-AF65-F5344CB8AC3E}">
        <p14:creationId xmlns:p14="http://schemas.microsoft.com/office/powerpoint/2010/main" val="191508263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6" r:id="rId7"/>
    <p:sldLayoutId id="2147483667" r:id="rId8"/>
    <p:sldLayoutId id="2147483670" r:id="rId9"/>
  </p:sldLayoutIdLst>
  <p:hf hdr="0" ftr="0" dt="0"/>
  <p:txStyles>
    <p:titleStyle>
      <a:lvl1pPr algn="l" defTabSz="914400" rtl="0" eaLnBrk="1" latinLnBrk="0" hangingPunct="1">
        <a:spcBef>
          <a:spcPct val="0"/>
        </a:spcBef>
        <a:buNone/>
        <a:defRPr sz="2400" b="1" kern="1200" cap="all" baseline="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1043608" y="1412776"/>
            <a:ext cx="7272808" cy="1440160"/>
          </a:xfrm>
        </p:spPr>
        <p:txBody>
          <a:bodyPr/>
          <a:lstStyle/>
          <a:p>
            <a:r>
              <a:rPr lang="hu-HU" dirty="0" smtClean="0"/>
              <a:t>Gárdonyi Csillagok Helyi közösség</a:t>
            </a:r>
            <a:br>
              <a:rPr lang="hu-HU" dirty="0" smtClean="0"/>
            </a:br>
            <a:r>
              <a:rPr lang="hu-HU" dirty="0" smtClean="0"/>
              <a:t/>
            </a:r>
            <a:br>
              <a:rPr lang="hu-HU" dirty="0" smtClean="0"/>
            </a:br>
            <a:r>
              <a:rPr lang="hu-HU" dirty="0" smtClean="0"/>
              <a:t>Kérdőíves kutatás eredményei</a:t>
            </a:r>
            <a:endParaRPr lang="hu-HU" dirty="0"/>
          </a:p>
        </p:txBody>
      </p:sp>
    </p:spTree>
    <p:extLst>
      <p:ext uri="{BB962C8B-B14F-4D97-AF65-F5344CB8AC3E}">
        <p14:creationId xmlns:p14="http://schemas.microsoft.com/office/powerpoint/2010/main" val="1169770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0" y="210256"/>
            <a:ext cx="9144000" cy="720080"/>
          </a:xfrm>
        </p:spPr>
        <p:txBody>
          <a:bodyPr>
            <a:noAutofit/>
          </a:bodyPr>
          <a:lstStyle/>
          <a:p>
            <a:r>
              <a:rPr lang="hu-HU" sz="2200" dirty="0"/>
              <a:t>4. Ön mennyire ért egyet azzal az állítással, hogy a közösségi programok szervezése az Önkormányzat, a civilek/lakosság és a vállalkozók közös feladata?</a:t>
            </a:r>
          </a:p>
        </p:txBody>
      </p:sp>
      <p:sp>
        <p:nvSpPr>
          <p:cNvPr id="7" name="Szöveg helye 6"/>
          <p:cNvSpPr>
            <a:spLocks noGrp="1"/>
          </p:cNvSpPr>
          <p:nvPr>
            <p:ph type="body" sz="half" idx="2"/>
          </p:nvPr>
        </p:nvSpPr>
        <p:spPr>
          <a:xfrm>
            <a:off x="315549" y="5157192"/>
            <a:ext cx="8367016" cy="1224136"/>
          </a:xfrm>
        </p:spPr>
        <p:txBody>
          <a:bodyPr>
            <a:normAutofit/>
          </a:bodyPr>
          <a:lstStyle/>
          <a:p>
            <a:pPr marL="285750" indent="-285750">
              <a:buFont typeface="Arial" panose="020B0604020202020204" pitchFamily="34" charset="0"/>
              <a:buChar char="•"/>
            </a:pPr>
            <a:r>
              <a:rPr lang="hu-HU" b="1" dirty="0" smtClean="0">
                <a:solidFill>
                  <a:schemeClr val="tx1">
                    <a:lumMod val="75000"/>
                    <a:lumOff val="25000"/>
                  </a:schemeClr>
                </a:solidFill>
              </a:rPr>
              <a:t>A válaszadók 60%-a teljes mértékben egyetért azzal, hogy </a:t>
            </a:r>
            <a:r>
              <a:rPr lang="hu-HU" b="1" dirty="0">
                <a:solidFill>
                  <a:schemeClr val="tx1">
                    <a:lumMod val="75000"/>
                    <a:lumOff val="25000"/>
                  </a:schemeClr>
                </a:solidFill>
              </a:rPr>
              <a:t>a közösségi programok szervezése az Önkormányzat, a civilek/lakosság és a vállalkozók közös feladata</a:t>
            </a:r>
            <a:r>
              <a:rPr lang="hu-HU" b="1" dirty="0" smtClean="0">
                <a:solidFill>
                  <a:schemeClr val="tx1">
                    <a:lumMod val="75000"/>
                    <a:lumOff val="25000"/>
                  </a:schemeClr>
                </a:solidFill>
              </a:rPr>
              <a:t>.</a:t>
            </a:r>
          </a:p>
          <a:p>
            <a:pPr marL="285750" indent="-285750">
              <a:buFont typeface="Arial" panose="020B0604020202020204" pitchFamily="34" charset="0"/>
              <a:buChar char="•"/>
            </a:pPr>
            <a:r>
              <a:rPr lang="hu-HU" b="1" dirty="0" smtClean="0">
                <a:solidFill>
                  <a:schemeClr val="tx1">
                    <a:lumMod val="75000"/>
                    <a:lumOff val="25000"/>
                  </a:schemeClr>
                </a:solidFill>
              </a:rPr>
              <a:t>30% többé-kevésbé egyetért az állítással.</a:t>
            </a:r>
          </a:p>
          <a:p>
            <a:pPr marL="285750" indent="-285750">
              <a:buFont typeface="Arial" panose="020B0604020202020204" pitchFamily="34" charset="0"/>
              <a:buChar char="•"/>
            </a:pPr>
            <a:r>
              <a:rPr lang="hu-HU" b="1" dirty="0" smtClean="0">
                <a:solidFill>
                  <a:schemeClr val="tx1">
                    <a:lumMod val="75000"/>
                    <a:lumOff val="25000"/>
                  </a:schemeClr>
                </a:solidFill>
              </a:rPr>
              <a:t>A válaszadók mindössze 10%-a gondolja ezt másképp.</a:t>
            </a:r>
            <a:endParaRPr lang="hu-HU" b="1" dirty="0">
              <a:solidFill>
                <a:schemeClr val="tx1">
                  <a:lumMod val="75000"/>
                  <a:lumOff val="25000"/>
                </a:schemeClr>
              </a:solidFill>
            </a:endParaRPr>
          </a:p>
        </p:txBody>
      </p:sp>
      <p:graphicFrame>
        <p:nvGraphicFramePr>
          <p:cNvPr id="5" name="Diagram 4"/>
          <p:cNvGraphicFramePr>
            <a:graphicFrameLocks/>
          </p:cNvGraphicFramePr>
          <p:nvPr>
            <p:extLst>
              <p:ext uri="{D42A27DB-BD31-4B8C-83A1-F6EECF244321}">
                <p14:modId xmlns:p14="http://schemas.microsoft.com/office/powerpoint/2010/main" val="1227449989"/>
              </p:ext>
            </p:extLst>
          </p:nvPr>
        </p:nvGraphicFramePr>
        <p:xfrm>
          <a:off x="315549" y="1484784"/>
          <a:ext cx="8504923" cy="3315816"/>
        </p:xfrm>
        <a:graphic>
          <a:graphicData uri="http://schemas.openxmlformats.org/drawingml/2006/chart">
            <c:chart xmlns:c="http://schemas.openxmlformats.org/drawingml/2006/chart" xmlns:r="http://schemas.openxmlformats.org/officeDocument/2006/relationships" r:id="rId2"/>
          </a:graphicData>
        </a:graphic>
      </p:graphicFrame>
      <p:sp>
        <p:nvSpPr>
          <p:cNvPr id="2" name="Dia számának helye 1"/>
          <p:cNvSpPr>
            <a:spLocks noGrp="1"/>
          </p:cNvSpPr>
          <p:nvPr>
            <p:ph type="sldNum" sz="quarter" idx="12"/>
          </p:nvPr>
        </p:nvSpPr>
        <p:spPr/>
        <p:txBody>
          <a:bodyPr/>
          <a:lstStyle/>
          <a:p>
            <a:fld id="{774ECFDF-B4B8-4D79-9C23-DD008FAF0A0B}" type="slidenum">
              <a:rPr lang="hu-HU" smtClean="0"/>
              <a:t>10</a:t>
            </a:fld>
            <a:endParaRPr lang="hu-HU" dirty="0"/>
          </a:p>
        </p:txBody>
      </p:sp>
    </p:spTree>
    <p:extLst>
      <p:ext uri="{BB962C8B-B14F-4D97-AF65-F5344CB8AC3E}">
        <p14:creationId xmlns:p14="http://schemas.microsoft.com/office/powerpoint/2010/main" val="961967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0" y="210256"/>
            <a:ext cx="9144000" cy="720080"/>
          </a:xfrm>
        </p:spPr>
        <p:txBody>
          <a:bodyPr>
            <a:noAutofit/>
          </a:bodyPr>
          <a:lstStyle/>
          <a:p>
            <a:r>
              <a:rPr lang="hu-HU" sz="2200" dirty="0"/>
              <a:t>4. Ön mennyire ért egyet azzal az állítással, hogy a közösségi programok szervezése az Önkormányzat, a civilek/lakosság és a vállalkozók közös feladata?</a:t>
            </a:r>
          </a:p>
        </p:txBody>
      </p:sp>
      <p:sp>
        <p:nvSpPr>
          <p:cNvPr id="6" name="Szöveg helye 6"/>
          <p:cNvSpPr txBox="1">
            <a:spLocks/>
          </p:cNvSpPr>
          <p:nvPr/>
        </p:nvSpPr>
        <p:spPr>
          <a:xfrm>
            <a:off x="315549" y="1412776"/>
            <a:ext cx="8367016" cy="4968552"/>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pPr marL="285750" indent="-285750">
              <a:buFont typeface="Arial" panose="020B0604020202020204" pitchFamily="34" charset="0"/>
              <a:buChar char="•"/>
            </a:pPr>
            <a:r>
              <a:rPr lang="hu-HU" b="1" dirty="0" smtClean="0">
                <a:solidFill>
                  <a:schemeClr val="tx1">
                    <a:lumMod val="75000"/>
                    <a:lumOff val="25000"/>
                  </a:schemeClr>
                </a:solidFill>
              </a:rPr>
              <a:t>Megjegyzések</a:t>
            </a:r>
          </a:p>
          <a:p>
            <a:pPr lvl="1"/>
            <a:r>
              <a:rPr lang="hu-HU" sz="1400" i="1" dirty="0"/>
              <a:t>„Ebben a sorrendben!”</a:t>
            </a:r>
          </a:p>
          <a:p>
            <a:pPr lvl="1"/>
            <a:r>
              <a:rPr lang="hu-HU" sz="1400" i="1" dirty="0" smtClean="0"/>
              <a:t>„Kellenek irányadók”</a:t>
            </a:r>
          </a:p>
          <a:p>
            <a:pPr lvl="1"/>
            <a:r>
              <a:rPr lang="hu-HU" sz="1400" i="1" dirty="0" smtClean="0"/>
              <a:t>„Csak így lehet kompromisszumos megoldásokat találni”</a:t>
            </a:r>
          </a:p>
          <a:p>
            <a:pPr lvl="1"/>
            <a:r>
              <a:rPr lang="hu-HU" sz="1400" i="1" dirty="0" smtClean="0"/>
              <a:t>„A feladat közös, ….de az átlag lakosság kevésbé tud ebbe beleszólni”</a:t>
            </a:r>
          </a:p>
          <a:p>
            <a:pPr lvl="1"/>
            <a:r>
              <a:rPr lang="hu-HU" sz="1400" i="1" dirty="0" smtClean="0"/>
              <a:t>„Fontos a valós együttműködés és partnerség.”</a:t>
            </a:r>
          </a:p>
          <a:p>
            <a:pPr lvl="1"/>
            <a:r>
              <a:rPr lang="hu-HU" sz="1400" i="1" dirty="0" smtClean="0"/>
              <a:t>„Minden szektor más lehetőségekkel bír. Ha mindenki hozzáteszi a magáét, sokkal színesebb, komplexebb programok jönnek létre.</a:t>
            </a:r>
          </a:p>
          <a:p>
            <a:pPr lvl="1"/>
            <a:r>
              <a:rPr lang="hu-HU" sz="1400" i="1" dirty="0" smtClean="0"/>
              <a:t>„Csak ebben az összefogásban valósíthatók meg a reális célok, szervezhetők minőségi programok.”</a:t>
            </a:r>
          </a:p>
          <a:p>
            <a:pPr lvl="1"/>
            <a:r>
              <a:rPr lang="hu-HU" sz="1400" i="1" dirty="0" smtClean="0"/>
              <a:t>„A vállalkozóknak nem feladata.… csak lehetőség.”</a:t>
            </a:r>
          </a:p>
          <a:p>
            <a:pPr lvl="1"/>
            <a:r>
              <a:rPr lang="hu-HU" sz="1400" i="1" dirty="0" smtClean="0"/>
              <a:t>„Nem kizárólag közös feladat lehet.”</a:t>
            </a:r>
          </a:p>
          <a:p>
            <a:pPr lvl="1"/>
            <a:r>
              <a:rPr lang="hu-HU" sz="1400" i="1" dirty="0" smtClean="0"/>
              <a:t>„Praktikusnak tűnik megosztani a feladatokat.”</a:t>
            </a:r>
            <a:endParaRPr lang="hu-HU" sz="1400" i="1" dirty="0"/>
          </a:p>
        </p:txBody>
      </p:sp>
      <p:pic>
        <p:nvPicPr>
          <p:cNvPr id="7" name="Picture 6" descr="Smiley, Nevetés, Vicces, Vidá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4666828"/>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2" name="Dia számának helye 1"/>
          <p:cNvSpPr>
            <a:spLocks noGrp="1"/>
          </p:cNvSpPr>
          <p:nvPr>
            <p:ph type="sldNum" sz="quarter" idx="12"/>
          </p:nvPr>
        </p:nvSpPr>
        <p:spPr/>
        <p:txBody>
          <a:bodyPr/>
          <a:lstStyle/>
          <a:p>
            <a:fld id="{774ECFDF-B4B8-4D79-9C23-DD008FAF0A0B}" type="slidenum">
              <a:rPr lang="hu-HU" smtClean="0"/>
              <a:t>11</a:t>
            </a:fld>
            <a:endParaRPr lang="hu-HU" dirty="0"/>
          </a:p>
        </p:txBody>
      </p:sp>
    </p:spTree>
    <p:extLst>
      <p:ext uri="{BB962C8B-B14F-4D97-AF65-F5344CB8AC3E}">
        <p14:creationId xmlns:p14="http://schemas.microsoft.com/office/powerpoint/2010/main" val="1367605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315549" y="210256"/>
            <a:ext cx="8828450" cy="720080"/>
          </a:xfrm>
        </p:spPr>
        <p:txBody>
          <a:bodyPr>
            <a:noAutofit/>
          </a:bodyPr>
          <a:lstStyle/>
          <a:p>
            <a:r>
              <a:rPr lang="hu-HU" sz="2500" dirty="0"/>
              <a:t>5. Ön mennyire ért egyet azzal az állítással, hogy Ön aktívan részt vesz a település közösségi életében?</a:t>
            </a:r>
          </a:p>
        </p:txBody>
      </p:sp>
      <p:sp>
        <p:nvSpPr>
          <p:cNvPr id="7" name="Szöveg helye 6"/>
          <p:cNvSpPr>
            <a:spLocks noGrp="1"/>
          </p:cNvSpPr>
          <p:nvPr>
            <p:ph type="body" sz="half" idx="2"/>
          </p:nvPr>
        </p:nvSpPr>
        <p:spPr>
          <a:xfrm>
            <a:off x="315549" y="5157192"/>
            <a:ext cx="8367016" cy="1224136"/>
          </a:xfrm>
        </p:spPr>
        <p:txBody>
          <a:bodyPr>
            <a:normAutofit lnSpcReduction="10000"/>
          </a:bodyPr>
          <a:lstStyle/>
          <a:p>
            <a:pPr marL="285750" indent="-285750">
              <a:buFont typeface="Arial" panose="020B0604020202020204" pitchFamily="34" charset="0"/>
              <a:buChar char="•"/>
            </a:pPr>
            <a:r>
              <a:rPr lang="hu-HU" b="1" dirty="0" smtClean="0">
                <a:solidFill>
                  <a:schemeClr val="tx1">
                    <a:lumMod val="75000"/>
                    <a:lumOff val="25000"/>
                  </a:schemeClr>
                </a:solidFill>
              </a:rPr>
              <a:t>A válaszadók 25%-a úgy gondolja, hogy nem vesz részt aktívan a település közösségi életében.</a:t>
            </a:r>
          </a:p>
          <a:p>
            <a:pPr marL="285750" indent="-285750">
              <a:buFont typeface="Arial" panose="020B0604020202020204" pitchFamily="34" charset="0"/>
              <a:buChar char="•"/>
            </a:pPr>
            <a:r>
              <a:rPr lang="hu-HU" b="1" dirty="0">
                <a:solidFill>
                  <a:schemeClr val="tx1">
                    <a:lumMod val="75000"/>
                    <a:lumOff val="25000"/>
                  </a:schemeClr>
                </a:solidFill>
              </a:rPr>
              <a:t>4</a:t>
            </a:r>
            <a:r>
              <a:rPr lang="hu-HU" b="1" dirty="0" smtClean="0">
                <a:solidFill>
                  <a:schemeClr val="tx1">
                    <a:lumMod val="75000"/>
                    <a:lumOff val="25000"/>
                  </a:schemeClr>
                </a:solidFill>
              </a:rPr>
              <a:t>0% középen foglal állást.</a:t>
            </a:r>
          </a:p>
          <a:p>
            <a:pPr marL="285750" indent="-285750">
              <a:buFont typeface="Arial" panose="020B0604020202020204" pitchFamily="34" charset="0"/>
              <a:buChar char="•"/>
            </a:pPr>
            <a:r>
              <a:rPr lang="hu-HU" b="1" dirty="0" smtClean="0">
                <a:solidFill>
                  <a:schemeClr val="tx1">
                    <a:lumMod val="75000"/>
                    <a:lumOff val="25000"/>
                  </a:schemeClr>
                </a:solidFill>
              </a:rPr>
              <a:t>13% úgy gondolja, hogy elég aktív, 22% - saját bevallása szerint - pedig lehetne aktívabb is ezen a téren.</a:t>
            </a:r>
            <a:endParaRPr lang="hu-HU" b="1" dirty="0">
              <a:solidFill>
                <a:schemeClr val="tx1">
                  <a:lumMod val="75000"/>
                  <a:lumOff val="25000"/>
                </a:schemeClr>
              </a:solidFill>
            </a:endParaRPr>
          </a:p>
        </p:txBody>
      </p:sp>
      <p:graphicFrame>
        <p:nvGraphicFramePr>
          <p:cNvPr id="6" name="Diagram 5"/>
          <p:cNvGraphicFramePr>
            <a:graphicFrameLocks/>
          </p:cNvGraphicFramePr>
          <p:nvPr>
            <p:extLst>
              <p:ext uri="{D42A27DB-BD31-4B8C-83A1-F6EECF244321}">
                <p14:modId xmlns:p14="http://schemas.microsoft.com/office/powerpoint/2010/main" val="4146485786"/>
              </p:ext>
            </p:extLst>
          </p:nvPr>
        </p:nvGraphicFramePr>
        <p:xfrm>
          <a:off x="315549" y="1412776"/>
          <a:ext cx="8367016" cy="3744416"/>
        </p:xfrm>
        <a:graphic>
          <a:graphicData uri="http://schemas.openxmlformats.org/drawingml/2006/chart">
            <c:chart xmlns:c="http://schemas.openxmlformats.org/drawingml/2006/chart" xmlns:r="http://schemas.openxmlformats.org/officeDocument/2006/relationships" r:id="rId2"/>
          </a:graphicData>
        </a:graphic>
      </p:graphicFrame>
      <p:sp>
        <p:nvSpPr>
          <p:cNvPr id="2" name="Dia számának helye 1"/>
          <p:cNvSpPr>
            <a:spLocks noGrp="1"/>
          </p:cNvSpPr>
          <p:nvPr>
            <p:ph type="sldNum" sz="quarter" idx="12"/>
          </p:nvPr>
        </p:nvSpPr>
        <p:spPr/>
        <p:txBody>
          <a:bodyPr/>
          <a:lstStyle/>
          <a:p>
            <a:fld id="{774ECFDF-B4B8-4D79-9C23-DD008FAF0A0B}" type="slidenum">
              <a:rPr lang="hu-HU" smtClean="0"/>
              <a:t>12</a:t>
            </a:fld>
            <a:endParaRPr lang="hu-HU" dirty="0"/>
          </a:p>
        </p:txBody>
      </p:sp>
    </p:spTree>
    <p:extLst>
      <p:ext uri="{BB962C8B-B14F-4D97-AF65-F5344CB8AC3E}">
        <p14:creationId xmlns:p14="http://schemas.microsoft.com/office/powerpoint/2010/main" val="1364659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315549" y="210256"/>
            <a:ext cx="8828450" cy="720080"/>
          </a:xfrm>
        </p:spPr>
        <p:txBody>
          <a:bodyPr>
            <a:noAutofit/>
          </a:bodyPr>
          <a:lstStyle/>
          <a:p>
            <a:r>
              <a:rPr lang="hu-HU" sz="2500" dirty="0"/>
              <a:t>5. Ön mennyire ért egyet azzal az állítással, hogy Ön aktívan részt vesz a település közösségi életében?</a:t>
            </a:r>
          </a:p>
        </p:txBody>
      </p:sp>
      <p:sp>
        <p:nvSpPr>
          <p:cNvPr id="5" name="Szöveg helye 6"/>
          <p:cNvSpPr txBox="1">
            <a:spLocks/>
          </p:cNvSpPr>
          <p:nvPr/>
        </p:nvSpPr>
        <p:spPr>
          <a:xfrm>
            <a:off x="315549" y="1412776"/>
            <a:ext cx="8367016" cy="3456384"/>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pPr marL="285750" indent="-285750">
              <a:buFont typeface="Arial" panose="020B0604020202020204" pitchFamily="34" charset="0"/>
              <a:buChar char="•"/>
            </a:pPr>
            <a:r>
              <a:rPr lang="hu-HU" b="1" dirty="0" smtClean="0">
                <a:solidFill>
                  <a:schemeClr val="tx1">
                    <a:lumMod val="75000"/>
                    <a:lumOff val="25000"/>
                  </a:schemeClr>
                </a:solidFill>
              </a:rPr>
              <a:t>Megjegyzések</a:t>
            </a:r>
          </a:p>
          <a:p>
            <a:pPr lvl="1"/>
            <a:r>
              <a:rPr lang="hu-HU" sz="1400" dirty="0" smtClean="0"/>
              <a:t>Időhiány</a:t>
            </a:r>
          </a:p>
          <a:p>
            <a:pPr lvl="1"/>
            <a:r>
              <a:rPr lang="hu-HU" sz="1400" dirty="0" smtClean="0"/>
              <a:t>Ha szórakozási igényem van, minden esetben utaznom kell</a:t>
            </a:r>
          </a:p>
          <a:p>
            <a:pPr lvl="1"/>
            <a:r>
              <a:rPr lang="hu-HU" sz="1400" dirty="0" smtClean="0"/>
              <a:t>Elsősorban a gyerekeket érintő dolgokban</a:t>
            </a:r>
          </a:p>
          <a:p>
            <a:pPr lvl="1"/>
            <a:r>
              <a:rPr lang="hu-HU" sz="1400" dirty="0" smtClean="0"/>
              <a:t>Kisgyerekekkel vállalható programokon</a:t>
            </a:r>
          </a:p>
          <a:p>
            <a:pPr lvl="1"/>
            <a:r>
              <a:rPr lang="hu-HU" sz="1400" dirty="0" smtClean="0"/>
              <a:t>Szervezésben kevésbé vagyunk aktívak</a:t>
            </a:r>
          </a:p>
          <a:p>
            <a:pPr lvl="1"/>
            <a:r>
              <a:rPr lang="hu-HU" sz="1400" dirty="0" smtClean="0"/>
              <a:t>Általában bekapcsolódom</a:t>
            </a:r>
          </a:p>
          <a:p>
            <a:pPr lvl="1"/>
            <a:r>
              <a:rPr lang="hu-HU" sz="1400" dirty="0" smtClean="0"/>
              <a:t>Elfáradtam</a:t>
            </a:r>
          </a:p>
          <a:p>
            <a:pPr lvl="1"/>
            <a:r>
              <a:rPr lang="hu-HU" sz="1400" dirty="0" smtClean="0"/>
              <a:t>Szeretnék ennél jobban</a:t>
            </a:r>
          </a:p>
          <a:p>
            <a:pPr lvl="1"/>
            <a:r>
              <a:rPr lang="hu-HU" sz="1400" dirty="0" smtClean="0"/>
              <a:t>Az érdeklődési körömnek megfelelő programokon szívesen részt veszek</a:t>
            </a:r>
          </a:p>
          <a:p>
            <a:pPr lvl="1"/>
            <a:r>
              <a:rPr lang="hu-HU" sz="1400" dirty="0" smtClean="0"/>
              <a:t>Ingázóként nehéz erre időt szakítanom.</a:t>
            </a:r>
            <a:endParaRPr lang="hu-HU" sz="1400" dirty="0"/>
          </a:p>
        </p:txBody>
      </p:sp>
      <p:pic>
        <p:nvPicPr>
          <p:cNvPr id="2050" name="Picture 2" descr="Még Találkozunk, Találkozó, Találkozás, Öröm, Ölelé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4175" y="4575054"/>
            <a:ext cx="2282945" cy="228294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ég Találkozunk, Találkozó, Találkozás, Öröm, Ölelé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9349" y="4198323"/>
            <a:ext cx="1539415" cy="153941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ég Találkozunk, Találkozó, Találkozás, Öröm, Ölelé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4346775"/>
            <a:ext cx="2376264" cy="237626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Még Találkozunk, Találkozó, Találkozá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8065" y="2283718"/>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2" name="Dia számának helye 1"/>
          <p:cNvSpPr>
            <a:spLocks noGrp="1"/>
          </p:cNvSpPr>
          <p:nvPr>
            <p:ph type="sldNum" sz="quarter" idx="12"/>
          </p:nvPr>
        </p:nvSpPr>
        <p:spPr/>
        <p:txBody>
          <a:bodyPr/>
          <a:lstStyle/>
          <a:p>
            <a:fld id="{774ECFDF-B4B8-4D79-9C23-DD008FAF0A0B}" type="slidenum">
              <a:rPr lang="hu-HU" smtClean="0"/>
              <a:t>13</a:t>
            </a:fld>
            <a:endParaRPr lang="hu-HU" dirty="0"/>
          </a:p>
        </p:txBody>
      </p:sp>
    </p:spTree>
    <p:extLst>
      <p:ext uri="{BB962C8B-B14F-4D97-AF65-F5344CB8AC3E}">
        <p14:creationId xmlns:p14="http://schemas.microsoft.com/office/powerpoint/2010/main" val="520772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315549" y="210256"/>
            <a:ext cx="8828450" cy="720080"/>
          </a:xfrm>
        </p:spPr>
        <p:txBody>
          <a:bodyPr>
            <a:noAutofit/>
          </a:bodyPr>
          <a:lstStyle/>
          <a:p>
            <a:r>
              <a:rPr lang="hu-HU" sz="2500" dirty="0"/>
              <a:t>6. Az elmúlt évek települési fejlesztései közül melyeket látogatta már meg?</a:t>
            </a:r>
          </a:p>
        </p:txBody>
      </p:sp>
      <p:graphicFrame>
        <p:nvGraphicFramePr>
          <p:cNvPr id="5" name="Diagram 4"/>
          <p:cNvGraphicFramePr>
            <a:graphicFrameLocks/>
          </p:cNvGraphicFramePr>
          <p:nvPr>
            <p:extLst>
              <p:ext uri="{D42A27DB-BD31-4B8C-83A1-F6EECF244321}">
                <p14:modId xmlns:p14="http://schemas.microsoft.com/office/powerpoint/2010/main" val="3841596642"/>
              </p:ext>
            </p:extLst>
          </p:nvPr>
        </p:nvGraphicFramePr>
        <p:xfrm>
          <a:off x="1" y="1268760"/>
          <a:ext cx="9143998" cy="5589240"/>
        </p:xfrm>
        <a:graphic>
          <a:graphicData uri="http://schemas.openxmlformats.org/drawingml/2006/chart">
            <c:chart xmlns:c="http://schemas.openxmlformats.org/drawingml/2006/chart" xmlns:r="http://schemas.openxmlformats.org/officeDocument/2006/relationships" r:id="rId2"/>
          </a:graphicData>
        </a:graphic>
      </p:graphicFrame>
      <p:sp>
        <p:nvSpPr>
          <p:cNvPr id="2" name="Dia számának helye 1"/>
          <p:cNvSpPr>
            <a:spLocks noGrp="1"/>
          </p:cNvSpPr>
          <p:nvPr>
            <p:ph type="sldNum" sz="quarter" idx="12"/>
          </p:nvPr>
        </p:nvSpPr>
        <p:spPr/>
        <p:txBody>
          <a:bodyPr/>
          <a:lstStyle/>
          <a:p>
            <a:fld id="{774ECFDF-B4B8-4D79-9C23-DD008FAF0A0B}" type="slidenum">
              <a:rPr lang="hu-HU" smtClean="0"/>
              <a:t>14</a:t>
            </a:fld>
            <a:endParaRPr lang="hu-HU" dirty="0"/>
          </a:p>
        </p:txBody>
      </p:sp>
    </p:spTree>
    <p:extLst>
      <p:ext uri="{BB962C8B-B14F-4D97-AF65-F5344CB8AC3E}">
        <p14:creationId xmlns:p14="http://schemas.microsoft.com/office/powerpoint/2010/main" val="2955150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315549" y="210256"/>
            <a:ext cx="8828450" cy="720080"/>
          </a:xfrm>
        </p:spPr>
        <p:txBody>
          <a:bodyPr>
            <a:noAutofit/>
          </a:bodyPr>
          <a:lstStyle/>
          <a:p>
            <a:r>
              <a:rPr lang="hu-HU" sz="2500" dirty="0"/>
              <a:t>6. Az elmúlt évek települési fejlesztései közül melyeket látogatta már meg?</a:t>
            </a:r>
          </a:p>
        </p:txBody>
      </p:sp>
      <p:sp>
        <p:nvSpPr>
          <p:cNvPr id="6" name="Szöveg helye 6"/>
          <p:cNvSpPr txBox="1">
            <a:spLocks/>
          </p:cNvSpPr>
          <p:nvPr/>
        </p:nvSpPr>
        <p:spPr>
          <a:xfrm>
            <a:off x="611560" y="1481962"/>
            <a:ext cx="3384376" cy="288032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pPr marL="285750" indent="-285750">
              <a:buFont typeface="Arial" panose="020B0604020202020204" pitchFamily="34" charset="0"/>
              <a:buChar char="•"/>
            </a:pPr>
            <a:r>
              <a:rPr lang="hu-HU" b="1" dirty="0" smtClean="0">
                <a:solidFill>
                  <a:schemeClr val="tx1">
                    <a:lumMod val="75000"/>
                    <a:lumOff val="25000"/>
                  </a:schemeClr>
                </a:solidFill>
              </a:rPr>
              <a:t>Egyéb kedvelt közösségi terek</a:t>
            </a:r>
          </a:p>
          <a:p>
            <a:pPr lvl="1"/>
            <a:r>
              <a:rPr lang="hu-HU" sz="1400" dirty="0" smtClean="0"/>
              <a:t>Gesztenyéskert</a:t>
            </a:r>
          </a:p>
          <a:p>
            <a:pPr lvl="1"/>
            <a:r>
              <a:rPr lang="hu-HU" sz="1400" dirty="0" smtClean="0"/>
              <a:t>Parkerdő</a:t>
            </a:r>
          </a:p>
          <a:p>
            <a:pPr lvl="1"/>
            <a:r>
              <a:rPr lang="hu-HU" sz="1400" dirty="0" smtClean="0"/>
              <a:t>Éttermek</a:t>
            </a:r>
          </a:p>
          <a:p>
            <a:pPr lvl="1"/>
            <a:r>
              <a:rPr lang="hu-HU" sz="1400" dirty="0" smtClean="0"/>
              <a:t>Móló Összművészeti műhely</a:t>
            </a:r>
          </a:p>
          <a:p>
            <a:pPr lvl="1"/>
            <a:r>
              <a:rPr lang="hu-HU" sz="1400" dirty="0" smtClean="0"/>
              <a:t>Fesztiválok</a:t>
            </a:r>
          </a:p>
          <a:p>
            <a:pPr lvl="1"/>
            <a:r>
              <a:rPr lang="hu-HU" sz="1400" dirty="0" smtClean="0"/>
              <a:t>Tópart</a:t>
            </a:r>
          </a:p>
          <a:p>
            <a:pPr lvl="1"/>
            <a:r>
              <a:rPr lang="hu-HU" sz="1400" dirty="0" smtClean="0"/>
              <a:t>Posta utcai játszótér</a:t>
            </a:r>
          </a:p>
          <a:p>
            <a:pPr lvl="1"/>
            <a:endParaRPr lang="hu-HU" sz="1400" dirty="0" smtClean="0"/>
          </a:p>
          <a:p>
            <a:pPr lvl="1"/>
            <a:endParaRPr lang="hu-HU" sz="1400" dirty="0"/>
          </a:p>
        </p:txBody>
      </p:sp>
      <p:sp>
        <p:nvSpPr>
          <p:cNvPr id="2" name="Dia számának helye 1"/>
          <p:cNvSpPr>
            <a:spLocks noGrp="1"/>
          </p:cNvSpPr>
          <p:nvPr>
            <p:ph type="sldNum" sz="quarter" idx="12"/>
          </p:nvPr>
        </p:nvSpPr>
        <p:spPr/>
        <p:txBody>
          <a:bodyPr/>
          <a:lstStyle/>
          <a:p>
            <a:fld id="{774ECFDF-B4B8-4D79-9C23-DD008FAF0A0B}" type="slidenum">
              <a:rPr lang="hu-HU" smtClean="0"/>
              <a:t>15</a:t>
            </a:fld>
            <a:endParaRPr lang="hu-HU" dirty="0"/>
          </a:p>
        </p:txBody>
      </p:sp>
      <p:pic>
        <p:nvPicPr>
          <p:cNvPr id="3073" name="Picture 1" descr="C:\Képek\Czimbalmos Szilvia\Gárdonyi\1907824_846420028716356_4696061249900893010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897164"/>
            <a:ext cx="3600000" cy="27000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Szövegdoboz 2"/>
          <p:cNvSpPr txBox="1"/>
          <p:nvPr/>
        </p:nvSpPr>
        <p:spPr>
          <a:xfrm>
            <a:off x="5623882" y="6123189"/>
            <a:ext cx="2385692" cy="461665"/>
          </a:xfrm>
          <a:prstGeom prst="rect">
            <a:avLst/>
          </a:prstGeom>
          <a:noFill/>
        </p:spPr>
        <p:txBody>
          <a:bodyPr wrap="square" rtlCol="0">
            <a:spAutoFit/>
          </a:bodyPr>
          <a:lstStyle/>
          <a:p>
            <a:pPr algn="ctr"/>
            <a:r>
              <a:rPr lang="hu-HU" sz="1400" dirty="0" smtClean="0"/>
              <a:t>Velencei-tavi Galéria</a:t>
            </a:r>
            <a:r>
              <a:rPr lang="hu-HU" sz="1400" b="1" dirty="0" smtClean="0"/>
              <a:t> </a:t>
            </a:r>
          </a:p>
          <a:p>
            <a:pPr algn="ctr"/>
            <a:r>
              <a:rPr lang="hu-HU" sz="1000" dirty="0" smtClean="0"/>
              <a:t>Fotó: Czimbalmos Szilvia</a:t>
            </a:r>
            <a:endParaRPr lang="hu-HU" sz="1000" dirty="0"/>
          </a:p>
        </p:txBody>
      </p:sp>
      <p:pic>
        <p:nvPicPr>
          <p:cNvPr id="3074" name="Picture 2" descr="C:\Képek\Czimbalmos Szilvia\Gárdonyi\10592918_846420195383006_2776883837258203728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3267" y="1854627"/>
            <a:ext cx="2700000" cy="36000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83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315549" y="210256"/>
            <a:ext cx="8828450" cy="720080"/>
          </a:xfrm>
        </p:spPr>
        <p:txBody>
          <a:bodyPr>
            <a:noAutofit/>
          </a:bodyPr>
          <a:lstStyle/>
          <a:p>
            <a:r>
              <a:rPr lang="hu-HU" sz="2500" dirty="0"/>
              <a:t>7. Milyen szabadidős programokban venne részt?</a:t>
            </a:r>
          </a:p>
        </p:txBody>
      </p:sp>
      <p:sp>
        <p:nvSpPr>
          <p:cNvPr id="7" name="Szöveg helye 6"/>
          <p:cNvSpPr>
            <a:spLocks noGrp="1"/>
          </p:cNvSpPr>
          <p:nvPr>
            <p:ph type="body" sz="half" idx="2"/>
          </p:nvPr>
        </p:nvSpPr>
        <p:spPr>
          <a:xfrm>
            <a:off x="4932041" y="1484784"/>
            <a:ext cx="3960440" cy="4896544"/>
          </a:xfrm>
        </p:spPr>
        <p:txBody>
          <a:bodyPr>
            <a:normAutofit lnSpcReduction="10000"/>
          </a:bodyPr>
          <a:lstStyle/>
          <a:p>
            <a:pPr marL="285750" indent="-285750">
              <a:buFont typeface="Arial" panose="020B0604020202020204" pitchFamily="34" charset="0"/>
              <a:buChar char="•"/>
            </a:pPr>
            <a:r>
              <a:rPr lang="hu-HU" b="1" dirty="0" smtClean="0">
                <a:solidFill>
                  <a:schemeClr val="tx1">
                    <a:lumMod val="75000"/>
                    <a:lumOff val="25000"/>
                  </a:schemeClr>
                </a:solidFill>
              </a:rPr>
              <a:t>Egyéb</a:t>
            </a:r>
            <a:endParaRPr lang="hu-HU" b="1" dirty="0">
              <a:solidFill>
                <a:schemeClr val="tx1">
                  <a:lumMod val="75000"/>
                  <a:lumOff val="25000"/>
                </a:schemeClr>
              </a:solidFill>
            </a:endParaRPr>
          </a:p>
          <a:p>
            <a:pPr lvl="1"/>
            <a:r>
              <a:rPr lang="hu-HU" sz="1400" dirty="0" smtClean="0"/>
              <a:t>Családi</a:t>
            </a:r>
          </a:p>
          <a:p>
            <a:pPr lvl="1"/>
            <a:r>
              <a:rPr lang="hu-HU" sz="1400" dirty="0" smtClean="0"/>
              <a:t>Gyerekes</a:t>
            </a:r>
          </a:p>
          <a:p>
            <a:pPr lvl="1"/>
            <a:r>
              <a:rPr lang="hu-HU" sz="1400" dirty="0" smtClean="0"/>
              <a:t>Tudományos</a:t>
            </a:r>
          </a:p>
          <a:p>
            <a:pPr lvl="1"/>
            <a:r>
              <a:rPr lang="hu-HU" sz="1400" dirty="0" smtClean="0"/>
              <a:t>Játszóház</a:t>
            </a:r>
          </a:p>
          <a:p>
            <a:pPr lvl="1"/>
            <a:r>
              <a:rPr lang="hu-HU" sz="1400" dirty="0" smtClean="0"/>
              <a:t>Közösségtudat </a:t>
            </a:r>
            <a:r>
              <a:rPr lang="hu-HU" sz="1400" dirty="0"/>
              <a:t>erősítését, sztereotípiák túlhaladását szolgáló </a:t>
            </a:r>
            <a:r>
              <a:rPr lang="hu-HU" sz="1400" dirty="0" smtClean="0"/>
              <a:t>megmozdulások.</a:t>
            </a:r>
          </a:p>
          <a:p>
            <a:pPr lvl="1"/>
            <a:r>
              <a:rPr lang="hu-HU" sz="1400" dirty="0" smtClean="0"/>
              <a:t>Tehetséggondozás </a:t>
            </a:r>
            <a:r>
              <a:rPr lang="hu-HU" sz="1400" dirty="0"/>
              <a:t>hátrányos helyzetű </a:t>
            </a:r>
            <a:r>
              <a:rPr lang="hu-HU" sz="1400" dirty="0" smtClean="0"/>
              <a:t>gyerekekkel.</a:t>
            </a:r>
          </a:p>
          <a:p>
            <a:pPr lvl="1"/>
            <a:r>
              <a:rPr lang="hu-HU" sz="1400" dirty="0" smtClean="0"/>
              <a:t>Gazdasági</a:t>
            </a:r>
          </a:p>
          <a:p>
            <a:pPr lvl="1"/>
            <a:r>
              <a:rPr lang="hu-HU" sz="1400" dirty="0"/>
              <a:t>Elsősorban olyanon, ami tényleg színvonalat </a:t>
            </a:r>
            <a:r>
              <a:rPr lang="hu-HU" sz="1400" dirty="0" smtClean="0"/>
              <a:t>képvisel.</a:t>
            </a:r>
          </a:p>
          <a:p>
            <a:pPr lvl="1"/>
            <a:r>
              <a:rPr lang="hu-HU" sz="1400" u="sng" dirty="0"/>
              <a:t>Olyan szórakozási lehetőségeken, </a:t>
            </a:r>
            <a:r>
              <a:rPr lang="hu-HU" sz="1400" u="sng" dirty="0" smtClean="0"/>
              <a:t>amin </a:t>
            </a:r>
            <a:r>
              <a:rPr lang="hu-HU" sz="1400" u="sng" dirty="0"/>
              <a:t>szembe megy a ZS és W kategóriás 100000éves </a:t>
            </a:r>
            <a:endParaRPr lang="hu-HU" sz="1400" u="sng" dirty="0" smtClean="0"/>
          </a:p>
          <a:p>
            <a:pPr lvl="1"/>
            <a:r>
              <a:rPr lang="hu-HU" sz="1400" dirty="0"/>
              <a:t>"zöld" </a:t>
            </a:r>
            <a:r>
              <a:rPr lang="hu-HU" sz="1400" dirty="0" smtClean="0"/>
              <a:t>programok</a:t>
            </a:r>
          </a:p>
          <a:p>
            <a:pPr lvl="1"/>
            <a:r>
              <a:rPr lang="hu-HU" sz="1400" dirty="0"/>
              <a:t> </a:t>
            </a:r>
            <a:r>
              <a:rPr lang="hu-HU" sz="1400" dirty="0" smtClean="0"/>
              <a:t>Jóga</a:t>
            </a:r>
          </a:p>
          <a:p>
            <a:pPr lvl="1"/>
            <a:r>
              <a:rPr lang="hu-HU" sz="1400" dirty="0" smtClean="0"/>
              <a:t>Művészetterápia</a:t>
            </a:r>
          </a:p>
          <a:p>
            <a:pPr lvl="1"/>
            <a:r>
              <a:rPr lang="hu-HU" sz="1400" dirty="0"/>
              <a:t>Pszichés problémákkal </a:t>
            </a:r>
            <a:r>
              <a:rPr lang="hu-HU" sz="1400" dirty="0" smtClean="0"/>
              <a:t>foglalkozó</a:t>
            </a:r>
          </a:p>
          <a:p>
            <a:pPr lvl="1"/>
            <a:r>
              <a:rPr lang="hu-HU" sz="1400" dirty="0" smtClean="0"/>
              <a:t>Vezetett </a:t>
            </a:r>
            <a:r>
              <a:rPr lang="hu-HU" sz="1400" dirty="0"/>
              <a:t>természetjáró túrák</a:t>
            </a:r>
            <a:endParaRPr lang="hu-HU" sz="1400" dirty="0" smtClean="0"/>
          </a:p>
          <a:p>
            <a:pPr lvl="1"/>
            <a:r>
              <a:rPr lang="hu-HU" sz="1400" dirty="0"/>
              <a:t>Megfizethetőben!!!</a:t>
            </a:r>
            <a:endParaRPr lang="hu-HU" sz="1400" dirty="0" smtClean="0"/>
          </a:p>
          <a:p>
            <a:pPr lvl="1"/>
            <a:endParaRPr lang="hu-HU" sz="1400" dirty="0" smtClean="0"/>
          </a:p>
          <a:p>
            <a:pPr lvl="1"/>
            <a:endParaRPr lang="hu-HU" sz="1400" dirty="0" smtClean="0"/>
          </a:p>
          <a:p>
            <a:pPr lvl="1"/>
            <a:endParaRPr lang="hu-HU" sz="1400" dirty="0"/>
          </a:p>
        </p:txBody>
      </p:sp>
      <p:graphicFrame>
        <p:nvGraphicFramePr>
          <p:cNvPr id="5" name="Diagram 4"/>
          <p:cNvGraphicFramePr>
            <a:graphicFrameLocks/>
          </p:cNvGraphicFramePr>
          <p:nvPr>
            <p:extLst>
              <p:ext uri="{D42A27DB-BD31-4B8C-83A1-F6EECF244321}">
                <p14:modId xmlns:p14="http://schemas.microsoft.com/office/powerpoint/2010/main" val="295944718"/>
              </p:ext>
            </p:extLst>
          </p:nvPr>
        </p:nvGraphicFramePr>
        <p:xfrm>
          <a:off x="539552" y="1484784"/>
          <a:ext cx="3611116" cy="4752528"/>
        </p:xfrm>
        <a:graphic>
          <a:graphicData uri="http://schemas.openxmlformats.org/drawingml/2006/chart">
            <c:chart xmlns:c="http://schemas.openxmlformats.org/drawingml/2006/chart" xmlns:r="http://schemas.openxmlformats.org/officeDocument/2006/relationships" r:id="rId2"/>
          </a:graphicData>
        </a:graphic>
      </p:graphicFrame>
      <p:sp>
        <p:nvSpPr>
          <p:cNvPr id="2" name="Dia számának helye 1"/>
          <p:cNvSpPr>
            <a:spLocks noGrp="1"/>
          </p:cNvSpPr>
          <p:nvPr>
            <p:ph type="sldNum" sz="quarter" idx="12"/>
          </p:nvPr>
        </p:nvSpPr>
        <p:spPr/>
        <p:txBody>
          <a:bodyPr/>
          <a:lstStyle/>
          <a:p>
            <a:fld id="{774ECFDF-B4B8-4D79-9C23-DD008FAF0A0B}" type="slidenum">
              <a:rPr lang="hu-HU" smtClean="0"/>
              <a:t>16</a:t>
            </a:fld>
            <a:endParaRPr lang="hu-HU" dirty="0"/>
          </a:p>
        </p:txBody>
      </p:sp>
    </p:spTree>
    <p:extLst>
      <p:ext uri="{BB962C8B-B14F-4D97-AF65-F5344CB8AC3E}">
        <p14:creationId xmlns:p14="http://schemas.microsoft.com/office/powerpoint/2010/main" val="1860749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315549" y="210256"/>
            <a:ext cx="8828450" cy="720080"/>
          </a:xfrm>
        </p:spPr>
        <p:txBody>
          <a:bodyPr>
            <a:noAutofit/>
          </a:bodyPr>
          <a:lstStyle/>
          <a:p>
            <a:r>
              <a:rPr lang="hu-HU" sz="2500" dirty="0"/>
              <a:t>8. Milyen szabadidős programokat szervezne?</a:t>
            </a:r>
          </a:p>
        </p:txBody>
      </p:sp>
      <p:sp>
        <p:nvSpPr>
          <p:cNvPr id="7" name="Szöveg helye 6"/>
          <p:cNvSpPr>
            <a:spLocks noGrp="1"/>
          </p:cNvSpPr>
          <p:nvPr>
            <p:ph type="body" sz="half" idx="2"/>
          </p:nvPr>
        </p:nvSpPr>
        <p:spPr>
          <a:xfrm>
            <a:off x="4932040" y="1268760"/>
            <a:ext cx="4104455" cy="5328592"/>
          </a:xfrm>
        </p:spPr>
        <p:txBody>
          <a:bodyPr>
            <a:normAutofit lnSpcReduction="10000"/>
          </a:bodyPr>
          <a:lstStyle/>
          <a:p>
            <a:pPr marL="285750" indent="-285750">
              <a:buFont typeface="Arial" panose="020B0604020202020204" pitchFamily="34" charset="0"/>
              <a:buChar char="•"/>
            </a:pPr>
            <a:r>
              <a:rPr lang="hu-HU" b="1" dirty="0" smtClean="0">
                <a:solidFill>
                  <a:schemeClr val="tx1">
                    <a:lumMod val="75000"/>
                    <a:lumOff val="25000"/>
                  </a:schemeClr>
                </a:solidFill>
              </a:rPr>
              <a:t>Egyéb</a:t>
            </a:r>
            <a:endParaRPr lang="hu-HU" b="1" dirty="0">
              <a:solidFill>
                <a:schemeClr val="tx1">
                  <a:lumMod val="75000"/>
                  <a:lumOff val="25000"/>
                </a:schemeClr>
              </a:solidFill>
            </a:endParaRPr>
          </a:p>
          <a:p>
            <a:pPr lvl="1"/>
            <a:r>
              <a:rPr lang="hu-HU" sz="1400" dirty="0" smtClean="0"/>
              <a:t>Játszóház</a:t>
            </a:r>
          </a:p>
          <a:p>
            <a:pPr lvl="1"/>
            <a:r>
              <a:rPr lang="hu-HU" sz="1400" dirty="0" smtClean="0"/>
              <a:t>Családi, gyerekes</a:t>
            </a:r>
          </a:p>
          <a:p>
            <a:pPr lvl="1"/>
            <a:r>
              <a:rPr lang="hu-HU" sz="1400" dirty="0" smtClean="0"/>
              <a:t>Ismeretterjesztő előadás</a:t>
            </a:r>
          </a:p>
          <a:p>
            <a:pPr lvl="1"/>
            <a:r>
              <a:rPr lang="hu-HU" sz="1400" dirty="0"/>
              <a:t>Katolikus </a:t>
            </a:r>
            <a:r>
              <a:rPr lang="hu-HU" sz="1400" dirty="0" smtClean="0"/>
              <a:t>egyházi</a:t>
            </a:r>
          </a:p>
          <a:p>
            <a:pPr lvl="1"/>
            <a:r>
              <a:rPr lang="hu-HU" sz="1400" dirty="0" smtClean="0"/>
              <a:t>Angol nyelvi </a:t>
            </a:r>
            <a:r>
              <a:rPr lang="hu-HU" sz="1400" dirty="0"/>
              <a:t>társalgás, nyelvészet szabadegyetemi előadások tartása, szenior akadémia </a:t>
            </a:r>
            <a:r>
              <a:rPr lang="hu-HU" sz="1400" dirty="0" smtClean="0"/>
              <a:t>indítása</a:t>
            </a:r>
          </a:p>
          <a:p>
            <a:pPr lvl="1"/>
            <a:r>
              <a:rPr lang="hu-HU" sz="1400" dirty="0" smtClean="0"/>
              <a:t>Bármit </a:t>
            </a:r>
            <a:r>
              <a:rPr lang="hu-HU" sz="1400" dirty="0"/>
              <a:t>a fiatalabb </a:t>
            </a:r>
            <a:r>
              <a:rPr lang="hu-HU" sz="1400" dirty="0" smtClean="0"/>
              <a:t>korosztálynak</a:t>
            </a:r>
          </a:p>
          <a:p>
            <a:pPr lvl="1"/>
            <a:r>
              <a:rPr lang="hu-HU" sz="1400" dirty="0" smtClean="0"/>
              <a:t>Fenntartható </a:t>
            </a:r>
            <a:r>
              <a:rPr lang="hu-HU" sz="1400" dirty="0"/>
              <a:t>fejlődés</a:t>
            </a:r>
            <a:endParaRPr lang="hu-HU" sz="1400" dirty="0" smtClean="0"/>
          </a:p>
          <a:p>
            <a:pPr lvl="1"/>
            <a:r>
              <a:rPr lang="hu-HU" sz="1400" dirty="0"/>
              <a:t>Képzések népi játékok készítésére, egyéb kézműves </a:t>
            </a:r>
            <a:r>
              <a:rPr lang="hu-HU" sz="1400" dirty="0" smtClean="0"/>
              <a:t>foglalkozás</a:t>
            </a:r>
          </a:p>
          <a:p>
            <a:pPr lvl="1"/>
            <a:r>
              <a:rPr lang="hu-HU" sz="1400" dirty="0"/>
              <a:t>Bármilyet, ha lenne lehetőségem igényesen  </a:t>
            </a:r>
            <a:r>
              <a:rPr lang="hu-HU" sz="1400" dirty="0" smtClean="0"/>
              <a:t>elkészíteni</a:t>
            </a:r>
          </a:p>
          <a:p>
            <a:pPr lvl="1"/>
            <a:r>
              <a:rPr lang="hu-HU" sz="1400" dirty="0" smtClean="0"/>
              <a:t>Egészségfelmérés,szűrés,kirándulás,egészségügyi,kutyarándulás,kutya</a:t>
            </a:r>
          </a:p>
          <a:p>
            <a:pPr lvl="1"/>
            <a:r>
              <a:rPr lang="hu-HU" sz="1400" dirty="0"/>
              <a:t>Életmód, </a:t>
            </a:r>
            <a:r>
              <a:rPr lang="hu-HU" sz="1400" dirty="0" smtClean="0"/>
              <a:t>talk-showk</a:t>
            </a:r>
          </a:p>
          <a:p>
            <a:pPr lvl="1"/>
            <a:r>
              <a:rPr lang="hu-HU" sz="1400" dirty="0" smtClean="0"/>
              <a:t>Interaktív </a:t>
            </a:r>
            <a:r>
              <a:rPr lang="hu-HU" sz="1400" dirty="0"/>
              <a:t>előadás (előadássorozat), tréningek, lakossági érzékenyítő programok, élményterápiás programok, tapasztalati tanulás tréningek, </a:t>
            </a:r>
            <a:endParaRPr lang="hu-HU" sz="1400" dirty="0" smtClean="0"/>
          </a:p>
          <a:p>
            <a:pPr lvl="1"/>
            <a:r>
              <a:rPr lang="hu-HU" sz="1400" dirty="0"/>
              <a:t>Településfejlesztési </a:t>
            </a:r>
            <a:r>
              <a:rPr lang="hu-HU" sz="1400" dirty="0" smtClean="0"/>
              <a:t>ötletbörze</a:t>
            </a:r>
          </a:p>
          <a:p>
            <a:pPr lvl="1"/>
            <a:r>
              <a:rPr lang="hu-HU" sz="1400" dirty="0"/>
              <a:t>Nem az én dolgom!</a:t>
            </a:r>
            <a:endParaRPr lang="hu-HU" sz="1400" dirty="0" smtClean="0"/>
          </a:p>
          <a:p>
            <a:pPr lvl="1"/>
            <a:endParaRPr lang="hu-HU" sz="1400" dirty="0" smtClean="0"/>
          </a:p>
          <a:p>
            <a:pPr lvl="1"/>
            <a:endParaRPr lang="hu-HU" sz="1400" dirty="0" smtClean="0"/>
          </a:p>
          <a:p>
            <a:pPr lvl="1"/>
            <a:endParaRPr lang="hu-HU" sz="1400" dirty="0" smtClean="0"/>
          </a:p>
          <a:p>
            <a:pPr lvl="1"/>
            <a:endParaRPr lang="hu-HU" sz="1400" dirty="0"/>
          </a:p>
        </p:txBody>
      </p:sp>
      <p:graphicFrame>
        <p:nvGraphicFramePr>
          <p:cNvPr id="6" name="Diagram 5"/>
          <p:cNvGraphicFramePr>
            <a:graphicFrameLocks/>
          </p:cNvGraphicFramePr>
          <p:nvPr>
            <p:extLst>
              <p:ext uri="{D42A27DB-BD31-4B8C-83A1-F6EECF244321}">
                <p14:modId xmlns:p14="http://schemas.microsoft.com/office/powerpoint/2010/main" val="3946719357"/>
              </p:ext>
            </p:extLst>
          </p:nvPr>
        </p:nvGraphicFramePr>
        <p:xfrm>
          <a:off x="539552" y="1628800"/>
          <a:ext cx="3024336" cy="4392488"/>
        </p:xfrm>
        <a:graphic>
          <a:graphicData uri="http://schemas.openxmlformats.org/drawingml/2006/chart">
            <c:chart xmlns:c="http://schemas.openxmlformats.org/drawingml/2006/chart" xmlns:r="http://schemas.openxmlformats.org/officeDocument/2006/relationships" r:id="rId2"/>
          </a:graphicData>
        </a:graphic>
      </p:graphicFrame>
      <p:sp>
        <p:nvSpPr>
          <p:cNvPr id="2" name="Dia számának helye 1"/>
          <p:cNvSpPr>
            <a:spLocks noGrp="1"/>
          </p:cNvSpPr>
          <p:nvPr>
            <p:ph type="sldNum" sz="quarter" idx="12"/>
          </p:nvPr>
        </p:nvSpPr>
        <p:spPr/>
        <p:txBody>
          <a:bodyPr/>
          <a:lstStyle/>
          <a:p>
            <a:fld id="{774ECFDF-B4B8-4D79-9C23-DD008FAF0A0B}" type="slidenum">
              <a:rPr lang="hu-HU" smtClean="0"/>
              <a:t>17</a:t>
            </a:fld>
            <a:endParaRPr lang="hu-HU" dirty="0"/>
          </a:p>
        </p:txBody>
      </p:sp>
    </p:spTree>
    <p:extLst>
      <p:ext uri="{BB962C8B-B14F-4D97-AF65-F5344CB8AC3E}">
        <p14:creationId xmlns:p14="http://schemas.microsoft.com/office/powerpoint/2010/main" val="3354087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315549" y="210256"/>
            <a:ext cx="8828450" cy="720080"/>
          </a:xfrm>
        </p:spPr>
        <p:txBody>
          <a:bodyPr>
            <a:noAutofit/>
          </a:bodyPr>
          <a:lstStyle/>
          <a:p>
            <a:r>
              <a:rPr lang="hu-HU" sz="2500" dirty="0"/>
              <a:t>9. Soroljon fel helyeket - köztér, épület, egyéb közösségi tér -, ahol szívesen tölti Gárdonyban a szabadidejét!</a:t>
            </a:r>
          </a:p>
        </p:txBody>
      </p:sp>
      <p:sp>
        <p:nvSpPr>
          <p:cNvPr id="7" name="Szöveg helye 6"/>
          <p:cNvSpPr>
            <a:spLocks noGrp="1"/>
          </p:cNvSpPr>
          <p:nvPr>
            <p:ph type="body" sz="half" idx="2"/>
          </p:nvPr>
        </p:nvSpPr>
        <p:spPr>
          <a:xfrm>
            <a:off x="467545" y="1484784"/>
            <a:ext cx="3456383" cy="4896544"/>
          </a:xfrm>
        </p:spPr>
        <p:txBody>
          <a:bodyPr>
            <a:normAutofit lnSpcReduction="10000"/>
          </a:bodyPr>
          <a:lstStyle/>
          <a:p>
            <a:pPr marL="285750" indent="-285750">
              <a:buFont typeface="Arial" panose="020B0604020202020204" pitchFamily="34" charset="0"/>
              <a:buChar char="•"/>
            </a:pPr>
            <a:r>
              <a:rPr lang="hu-HU" b="1" dirty="0" smtClean="0">
                <a:solidFill>
                  <a:schemeClr val="tx1">
                    <a:lumMod val="75000"/>
                    <a:lumOff val="25000"/>
                  </a:schemeClr>
                </a:solidFill>
              </a:rPr>
              <a:t>A korábban felsoroltakon kívül</a:t>
            </a:r>
            <a:endParaRPr lang="hu-HU" b="1" dirty="0">
              <a:solidFill>
                <a:schemeClr val="tx1">
                  <a:lumMod val="75000"/>
                  <a:lumOff val="25000"/>
                </a:schemeClr>
              </a:solidFill>
            </a:endParaRPr>
          </a:p>
          <a:p>
            <a:pPr lvl="1"/>
            <a:r>
              <a:rPr lang="hu-HU" sz="1400" dirty="0" smtClean="0"/>
              <a:t>Parkerdő</a:t>
            </a:r>
          </a:p>
          <a:p>
            <a:pPr lvl="1"/>
            <a:r>
              <a:rPr lang="hu-HU" sz="1400" dirty="0" smtClean="0"/>
              <a:t>Gesztenyéskert Civil Közösségi Tér</a:t>
            </a:r>
          </a:p>
          <a:p>
            <a:pPr lvl="1"/>
            <a:r>
              <a:rPr lang="hu-HU" sz="1400" dirty="0" err="1" smtClean="0"/>
              <a:t>Szabadstrand</a:t>
            </a:r>
            <a:endParaRPr lang="hu-HU" sz="1400" dirty="0" smtClean="0"/>
          </a:p>
          <a:p>
            <a:pPr lvl="1"/>
            <a:r>
              <a:rPr lang="hu-HU" sz="1400" dirty="0"/>
              <a:t>Holdfény sétány</a:t>
            </a:r>
          </a:p>
          <a:p>
            <a:pPr lvl="1"/>
            <a:r>
              <a:rPr lang="hu-HU" sz="1400" dirty="0"/>
              <a:t>Panoráma partszakasz</a:t>
            </a:r>
          </a:p>
          <a:p>
            <a:pPr lvl="1"/>
            <a:r>
              <a:rPr lang="hu-HU" sz="1400" dirty="0"/>
              <a:t>MOHOSZ csónakkikötő</a:t>
            </a:r>
          </a:p>
          <a:p>
            <a:pPr lvl="1"/>
            <a:r>
              <a:rPr lang="hu-HU" sz="1400" dirty="0" smtClean="0"/>
              <a:t>Napsugár </a:t>
            </a:r>
            <a:r>
              <a:rPr lang="hu-HU" sz="1400" dirty="0"/>
              <a:t>strand</a:t>
            </a:r>
          </a:p>
          <a:p>
            <a:pPr lvl="1"/>
            <a:r>
              <a:rPr lang="hu-HU" sz="1400" dirty="0"/>
              <a:t>Sport </a:t>
            </a:r>
            <a:r>
              <a:rPr lang="hu-HU" sz="1400" dirty="0" smtClean="0"/>
              <a:t>Beach</a:t>
            </a:r>
          </a:p>
          <a:p>
            <a:pPr lvl="1"/>
            <a:r>
              <a:rPr lang="hu-HU" sz="1400" dirty="0" smtClean="0"/>
              <a:t>Bárhol a tóparton</a:t>
            </a:r>
          </a:p>
          <a:p>
            <a:pPr lvl="1"/>
            <a:r>
              <a:rPr lang="hu-HU" sz="1400" dirty="0"/>
              <a:t>Dinnyési-fertő</a:t>
            </a:r>
          </a:p>
          <a:p>
            <a:pPr lvl="1"/>
            <a:r>
              <a:rPr lang="hu-HU" sz="1400" dirty="0" smtClean="0"/>
              <a:t>Könyvtár</a:t>
            </a:r>
          </a:p>
          <a:p>
            <a:pPr lvl="1"/>
            <a:r>
              <a:rPr lang="hu-HU" sz="1400" dirty="0" smtClean="0"/>
              <a:t>Játszóterek</a:t>
            </a:r>
          </a:p>
          <a:p>
            <a:pPr lvl="1"/>
            <a:r>
              <a:rPr lang="hu-HU" sz="1400" dirty="0" smtClean="0"/>
              <a:t>Tom </a:t>
            </a:r>
            <a:r>
              <a:rPr lang="hu-HU" sz="1400" dirty="0" err="1" smtClean="0"/>
              <a:t>Tom</a:t>
            </a:r>
            <a:endParaRPr lang="hu-HU" sz="1400" dirty="0" smtClean="0"/>
          </a:p>
          <a:p>
            <a:pPr lvl="1"/>
            <a:r>
              <a:rPr lang="hu-HU" sz="1400" dirty="0" smtClean="0"/>
              <a:t>Kaktusz kerthelyiség</a:t>
            </a:r>
          </a:p>
          <a:p>
            <a:pPr lvl="1"/>
            <a:r>
              <a:rPr lang="hu-HU" sz="1400" dirty="0" smtClean="0"/>
              <a:t>OTP előtti szökőkút</a:t>
            </a:r>
          </a:p>
          <a:p>
            <a:pPr lvl="1"/>
            <a:r>
              <a:rPr lang="hu-HU" sz="1400" dirty="0" smtClean="0"/>
              <a:t>Kék tó Étterem</a:t>
            </a:r>
          </a:p>
          <a:p>
            <a:pPr lvl="1"/>
            <a:r>
              <a:rPr lang="hu-HU" sz="1400" dirty="0" smtClean="0"/>
              <a:t>Aluljáró a </a:t>
            </a:r>
            <a:r>
              <a:rPr lang="hu-HU" sz="1400" dirty="0" err="1" smtClean="0"/>
              <a:t>Kongapartin</a:t>
            </a:r>
            <a:endParaRPr lang="hu-HU" sz="1400" dirty="0" smtClean="0"/>
          </a:p>
          <a:p>
            <a:pPr lvl="1"/>
            <a:r>
              <a:rPr lang="hu-HU" sz="1400" dirty="0" smtClean="0"/>
              <a:t>Móló Műhely </a:t>
            </a:r>
          </a:p>
          <a:p>
            <a:pPr lvl="1"/>
            <a:r>
              <a:rPr lang="hu-HU" sz="1400" dirty="0" smtClean="0"/>
              <a:t>„Nyaralóm”</a:t>
            </a:r>
          </a:p>
          <a:p>
            <a:pPr lvl="1"/>
            <a:endParaRPr lang="hu-HU" sz="1400" dirty="0" smtClean="0"/>
          </a:p>
          <a:p>
            <a:pPr lvl="1"/>
            <a:endParaRPr lang="hu-HU" sz="1400" dirty="0" smtClean="0"/>
          </a:p>
          <a:p>
            <a:pPr lvl="1"/>
            <a:endParaRPr lang="hu-HU" sz="1400" dirty="0"/>
          </a:p>
        </p:txBody>
      </p:sp>
      <p:sp>
        <p:nvSpPr>
          <p:cNvPr id="2" name="Dia számának helye 1"/>
          <p:cNvSpPr>
            <a:spLocks noGrp="1"/>
          </p:cNvSpPr>
          <p:nvPr>
            <p:ph type="sldNum" sz="quarter" idx="12"/>
          </p:nvPr>
        </p:nvSpPr>
        <p:spPr/>
        <p:txBody>
          <a:bodyPr/>
          <a:lstStyle/>
          <a:p>
            <a:fld id="{774ECFDF-B4B8-4D79-9C23-DD008FAF0A0B}" type="slidenum">
              <a:rPr lang="hu-HU" smtClean="0"/>
              <a:t>18</a:t>
            </a:fld>
            <a:endParaRPr lang="hu-HU"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6378" y="3284984"/>
            <a:ext cx="3598621" cy="2700000"/>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zövegdoboz 2"/>
          <p:cNvSpPr txBox="1"/>
          <p:nvPr/>
        </p:nvSpPr>
        <p:spPr>
          <a:xfrm>
            <a:off x="5725107" y="6208396"/>
            <a:ext cx="1656184" cy="523220"/>
          </a:xfrm>
          <a:prstGeom prst="rect">
            <a:avLst/>
          </a:prstGeom>
          <a:noFill/>
        </p:spPr>
        <p:txBody>
          <a:bodyPr wrap="square" rtlCol="0">
            <a:spAutoFit/>
          </a:bodyPr>
          <a:lstStyle/>
          <a:p>
            <a:pPr algn="ctr"/>
            <a:r>
              <a:rPr lang="hu-HU" sz="1000" dirty="0"/>
              <a:t>Fotó: </a:t>
            </a:r>
            <a:r>
              <a:rPr lang="hu-HU" sz="1000" dirty="0" err="1"/>
              <a:t>Czimbalmos</a:t>
            </a:r>
            <a:r>
              <a:rPr lang="hu-HU" sz="1000" dirty="0"/>
              <a:t> Szilvia</a:t>
            </a:r>
          </a:p>
          <a:p>
            <a:endParaRPr lang="hu-HU" dirty="0"/>
          </a:p>
        </p:txBody>
      </p:sp>
    </p:spTree>
    <p:extLst>
      <p:ext uri="{BB962C8B-B14F-4D97-AF65-F5344CB8AC3E}">
        <p14:creationId xmlns:p14="http://schemas.microsoft.com/office/powerpoint/2010/main" val="1365238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7704" y="3482876"/>
            <a:ext cx="4310211" cy="2873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ím 3"/>
          <p:cNvSpPr>
            <a:spLocks noGrp="1"/>
          </p:cNvSpPr>
          <p:nvPr>
            <p:ph type="title"/>
          </p:nvPr>
        </p:nvSpPr>
        <p:spPr>
          <a:xfrm>
            <a:off x="315549" y="210256"/>
            <a:ext cx="8828450" cy="720080"/>
          </a:xfrm>
        </p:spPr>
        <p:txBody>
          <a:bodyPr>
            <a:noAutofit/>
          </a:bodyPr>
          <a:lstStyle/>
          <a:p>
            <a:r>
              <a:rPr lang="hu-HU" sz="2200" dirty="0"/>
              <a:t>10. Ismer-e olyan közteret, épületet, közösségi teret - leromlott épület, vagy park -, amelyet eddig nem használtak és amelyet meg lehetne újítani? </a:t>
            </a:r>
          </a:p>
        </p:txBody>
      </p:sp>
      <p:sp>
        <p:nvSpPr>
          <p:cNvPr id="7" name="Szöveg helye 6"/>
          <p:cNvSpPr>
            <a:spLocks noGrp="1"/>
          </p:cNvSpPr>
          <p:nvPr>
            <p:ph type="body" sz="half" idx="2"/>
          </p:nvPr>
        </p:nvSpPr>
        <p:spPr>
          <a:xfrm>
            <a:off x="467545" y="1484784"/>
            <a:ext cx="8208911" cy="4896544"/>
          </a:xfrm>
        </p:spPr>
        <p:txBody>
          <a:bodyPr>
            <a:normAutofit lnSpcReduction="10000"/>
          </a:bodyPr>
          <a:lstStyle/>
          <a:p>
            <a:pPr marL="285750" indent="-285750">
              <a:buFont typeface="Arial" panose="020B0604020202020204" pitchFamily="34" charset="0"/>
              <a:buChar char="•"/>
            </a:pPr>
            <a:r>
              <a:rPr lang="hu-HU" dirty="0" smtClean="0">
                <a:solidFill>
                  <a:schemeClr val="tx1">
                    <a:lumMod val="75000"/>
                    <a:lumOff val="25000"/>
                  </a:schemeClr>
                </a:solidFill>
              </a:rPr>
              <a:t>Gesztenyéskert Civil Közösségi Tér</a:t>
            </a:r>
          </a:p>
          <a:p>
            <a:pPr marL="285750" indent="-285750">
              <a:buFont typeface="Arial" panose="020B0604020202020204" pitchFamily="34" charset="0"/>
              <a:buChar char="•"/>
            </a:pPr>
            <a:r>
              <a:rPr lang="hu-HU" dirty="0" smtClean="0">
                <a:solidFill>
                  <a:schemeClr val="tx1">
                    <a:lumMod val="75000"/>
                    <a:lumOff val="25000"/>
                  </a:schemeClr>
                </a:solidFill>
              </a:rPr>
              <a:t>Móló </a:t>
            </a:r>
            <a:r>
              <a:rPr lang="hu-HU" dirty="0">
                <a:solidFill>
                  <a:schemeClr val="tx1">
                    <a:lumMod val="75000"/>
                    <a:lumOff val="25000"/>
                  </a:schemeClr>
                </a:solidFill>
              </a:rPr>
              <a:t>Műhely - Bóné K. utca és </a:t>
            </a:r>
            <a:r>
              <a:rPr lang="hu-HU" dirty="0" smtClean="0">
                <a:solidFill>
                  <a:schemeClr val="tx1">
                    <a:lumMod val="75000"/>
                    <a:lumOff val="25000"/>
                  </a:schemeClr>
                </a:solidFill>
              </a:rPr>
              <a:t>környéke. Napsugár </a:t>
            </a:r>
            <a:r>
              <a:rPr lang="hu-HU" dirty="0">
                <a:solidFill>
                  <a:schemeClr val="tx1">
                    <a:lumMod val="75000"/>
                    <a:lumOff val="25000"/>
                  </a:schemeClr>
                </a:solidFill>
              </a:rPr>
              <a:t>strand környéke és </a:t>
            </a:r>
            <a:r>
              <a:rPr lang="hu-HU" dirty="0" smtClean="0">
                <a:solidFill>
                  <a:schemeClr val="tx1">
                    <a:lumMod val="75000"/>
                    <a:lumOff val="25000"/>
                  </a:schemeClr>
                </a:solidFill>
              </a:rPr>
              <a:t>épületei. </a:t>
            </a:r>
          </a:p>
          <a:p>
            <a:pPr marL="285750" indent="-285750">
              <a:buFont typeface="Arial" panose="020B0604020202020204" pitchFamily="34" charset="0"/>
              <a:buChar char="•"/>
            </a:pPr>
            <a:r>
              <a:rPr lang="hu-HU" dirty="0" smtClean="0">
                <a:solidFill>
                  <a:schemeClr val="tx1">
                    <a:lumMod val="75000"/>
                    <a:lumOff val="25000"/>
                  </a:schemeClr>
                </a:solidFill>
              </a:rPr>
              <a:t>Agárdi </a:t>
            </a:r>
            <a:r>
              <a:rPr lang="hu-HU" dirty="0">
                <a:solidFill>
                  <a:schemeClr val="tx1">
                    <a:lumMod val="75000"/>
                    <a:lumOff val="25000"/>
                  </a:schemeClr>
                </a:solidFill>
              </a:rPr>
              <a:t>Popstrand Épülete</a:t>
            </a:r>
          </a:p>
          <a:p>
            <a:pPr marL="285750" indent="-285750">
              <a:buFont typeface="Arial" panose="020B0604020202020204" pitchFamily="34" charset="0"/>
              <a:buChar char="•"/>
            </a:pPr>
            <a:r>
              <a:rPr lang="hu-HU" dirty="0" smtClean="0">
                <a:solidFill>
                  <a:schemeClr val="tx1">
                    <a:lumMod val="75000"/>
                    <a:lumOff val="25000"/>
                  </a:schemeClr>
                </a:solidFill>
              </a:rPr>
              <a:t>A </a:t>
            </a:r>
            <a:r>
              <a:rPr lang="hu-HU" dirty="0">
                <a:solidFill>
                  <a:schemeClr val="tx1">
                    <a:lumMod val="75000"/>
                    <a:lumOff val="25000"/>
                  </a:schemeClr>
                </a:solidFill>
              </a:rPr>
              <a:t>Gárdonyi Géza utca körül sok eladó ház van évek óta. Ezek bevonhatók lehetnének az agárdi központ kiépítésébe. A központi részből az autóforgalmat máshová kellene terelni, hogy az emberek szívesen sétáljanak</a:t>
            </a:r>
            <a:r>
              <a:rPr lang="hu-HU" dirty="0" smtClean="0">
                <a:solidFill>
                  <a:schemeClr val="tx1">
                    <a:lumMod val="75000"/>
                    <a:lumOff val="25000"/>
                  </a:schemeClr>
                </a:solidFill>
              </a:rPr>
              <a:t>.</a:t>
            </a:r>
          </a:p>
          <a:p>
            <a:pPr marL="285750" indent="-285750">
              <a:buFont typeface="Arial" panose="020B0604020202020204" pitchFamily="34" charset="0"/>
              <a:buChar char="•"/>
            </a:pPr>
            <a:r>
              <a:rPr lang="hu-HU" dirty="0">
                <a:solidFill>
                  <a:schemeClr val="tx1">
                    <a:lumMod val="75000"/>
                    <a:lumOff val="25000"/>
                  </a:schemeClr>
                </a:solidFill>
              </a:rPr>
              <a:t>Agárd központ, vasútállomás környéke, </a:t>
            </a:r>
            <a:r>
              <a:rPr lang="hu-HU" dirty="0" err="1">
                <a:solidFill>
                  <a:schemeClr val="tx1">
                    <a:lumMod val="75000"/>
                    <a:lumOff val="25000"/>
                  </a:schemeClr>
                </a:solidFill>
              </a:rPr>
              <a:t>szabadstrand</a:t>
            </a:r>
            <a:r>
              <a:rPr lang="hu-HU" dirty="0">
                <a:solidFill>
                  <a:schemeClr val="tx1">
                    <a:lumMod val="75000"/>
                    <a:lumOff val="25000"/>
                  </a:schemeClr>
                </a:solidFill>
              </a:rPr>
              <a:t> parkoló környéke</a:t>
            </a:r>
          </a:p>
          <a:p>
            <a:pPr marL="285750" indent="-285750">
              <a:buFont typeface="Arial" panose="020B0604020202020204" pitchFamily="34" charset="0"/>
              <a:buChar char="•"/>
            </a:pPr>
            <a:r>
              <a:rPr lang="hu-HU" i="1" dirty="0">
                <a:solidFill>
                  <a:schemeClr val="tx1">
                    <a:lumMod val="75000"/>
                    <a:lumOff val="25000"/>
                  </a:schemeClr>
                </a:solidFill>
              </a:rPr>
              <a:t>„görög falu”</a:t>
            </a:r>
          </a:p>
          <a:p>
            <a:pPr marL="285750" indent="-285750">
              <a:buFont typeface="Arial" panose="020B0604020202020204" pitchFamily="34" charset="0"/>
              <a:buChar char="•"/>
            </a:pPr>
            <a:r>
              <a:rPr lang="hu-HU" dirty="0" smtClean="0">
                <a:solidFill>
                  <a:schemeClr val="tx1">
                    <a:lumMod val="75000"/>
                    <a:lumOff val="25000"/>
                  </a:schemeClr>
                </a:solidFill>
              </a:rPr>
              <a:t>A </a:t>
            </a:r>
            <a:r>
              <a:rPr lang="hu-HU" dirty="0">
                <a:solidFill>
                  <a:schemeClr val="tx1">
                    <a:lumMod val="75000"/>
                    <a:lumOff val="25000"/>
                  </a:schemeClr>
                </a:solidFill>
              </a:rPr>
              <a:t>gárdonyi ref. templommal szemben lévő lezárt </a:t>
            </a:r>
            <a:r>
              <a:rPr lang="hu-HU" dirty="0" smtClean="0">
                <a:solidFill>
                  <a:schemeClr val="tx1">
                    <a:lumMod val="75000"/>
                    <a:lumOff val="25000"/>
                  </a:schemeClr>
                </a:solidFill>
              </a:rPr>
              <a:t>terület. Orvosi Üdülő területe.</a:t>
            </a:r>
          </a:p>
          <a:p>
            <a:pPr marL="285750" indent="-285750">
              <a:buFont typeface="Arial" panose="020B0604020202020204" pitchFamily="34" charset="0"/>
              <a:buChar char="•"/>
            </a:pPr>
            <a:r>
              <a:rPr lang="hu-HU" dirty="0" smtClean="0">
                <a:solidFill>
                  <a:schemeClr val="tx1">
                    <a:lumMod val="75000"/>
                    <a:lumOff val="25000"/>
                  </a:schemeClr>
                </a:solidFill>
              </a:rPr>
              <a:t>A gárdonyi </a:t>
            </a:r>
            <a:r>
              <a:rPr lang="hu-HU" dirty="0">
                <a:solidFill>
                  <a:schemeClr val="tx1">
                    <a:lumMod val="75000"/>
                    <a:lumOff val="25000"/>
                  </a:schemeClr>
                </a:solidFill>
              </a:rPr>
              <a:t>iskolával szemben lévő füves </a:t>
            </a:r>
            <a:r>
              <a:rPr lang="hu-HU" dirty="0" smtClean="0">
                <a:solidFill>
                  <a:schemeClr val="tx1">
                    <a:lumMod val="75000"/>
                    <a:lumOff val="25000"/>
                  </a:schemeClr>
                </a:solidFill>
              </a:rPr>
              <a:t>terület</a:t>
            </a:r>
          </a:p>
          <a:p>
            <a:pPr marL="285750" indent="-285750">
              <a:buFont typeface="Arial" panose="020B0604020202020204" pitchFamily="34" charset="0"/>
              <a:buChar char="•"/>
            </a:pPr>
            <a:r>
              <a:rPr lang="hu-HU" dirty="0" smtClean="0">
                <a:solidFill>
                  <a:schemeClr val="tx1">
                    <a:lumMod val="75000"/>
                    <a:lumOff val="25000"/>
                  </a:schemeClr>
                </a:solidFill>
              </a:rPr>
              <a:t>A </a:t>
            </a:r>
            <a:r>
              <a:rPr lang="hu-HU" dirty="0">
                <a:solidFill>
                  <a:schemeClr val="tx1">
                    <a:lumMod val="75000"/>
                    <a:lumOff val="25000"/>
                  </a:schemeClr>
                </a:solidFill>
              </a:rPr>
              <a:t>szabadstrand elképesztő "retró" </a:t>
            </a:r>
            <a:r>
              <a:rPr lang="hu-HU" dirty="0" smtClean="0">
                <a:solidFill>
                  <a:schemeClr val="tx1">
                    <a:lumMod val="75000"/>
                    <a:lumOff val="25000"/>
                  </a:schemeClr>
                </a:solidFill>
              </a:rPr>
              <a:t>állapota</a:t>
            </a:r>
          </a:p>
          <a:p>
            <a:pPr marL="285750" indent="-285750">
              <a:buFont typeface="Arial" panose="020B0604020202020204" pitchFamily="34" charset="0"/>
              <a:buChar char="•"/>
            </a:pPr>
            <a:r>
              <a:rPr lang="hu-HU" dirty="0" smtClean="0">
                <a:solidFill>
                  <a:schemeClr val="tx1">
                    <a:lumMod val="75000"/>
                    <a:lumOff val="25000"/>
                  </a:schemeClr>
                </a:solidFill>
              </a:rPr>
              <a:t>Partszakasz</a:t>
            </a:r>
          </a:p>
          <a:p>
            <a:pPr marL="285750" indent="-285750">
              <a:buFont typeface="Arial" panose="020B0604020202020204" pitchFamily="34" charset="0"/>
              <a:buChar char="•"/>
            </a:pPr>
            <a:r>
              <a:rPr lang="hu-HU" dirty="0" smtClean="0">
                <a:solidFill>
                  <a:schemeClr val="tx1">
                    <a:lumMod val="75000"/>
                    <a:lumOff val="25000"/>
                  </a:schemeClr>
                </a:solidFill>
              </a:rPr>
              <a:t>Dinnyési Magtár</a:t>
            </a:r>
          </a:p>
          <a:p>
            <a:pPr marL="285750" indent="-285750">
              <a:buFont typeface="Arial" panose="020B0604020202020204" pitchFamily="34" charset="0"/>
              <a:buChar char="•"/>
            </a:pPr>
            <a:r>
              <a:rPr lang="hu-HU" dirty="0" smtClean="0">
                <a:solidFill>
                  <a:schemeClr val="tx1">
                    <a:lumMod val="75000"/>
                    <a:lumOff val="25000"/>
                  </a:schemeClr>
                </a:solidFill>
              </a:rPr>
              <a:t>Posta utca elején lévő galéria épülete</a:t>
            </a:r>
          </a:p>
          <a:p>
            <a:pPr marL="285750" indent="-285750">
              <a:buFont typeface="Arial" panose="020B0604020202020204" pitchFamily="34" charset="0"/>
              <a:buChar char="•"/>
            </a:pPr>
            <a:r>
              <a:rPr lang="hu-HU" dirty="0" smtClean="0">
                <a:solidFill>
                  <a:schemeClr val="tx1">
                    <a:lumMod val="75000"/>
                    <a:lumOff val="25000"/>
                  </a:schemeClr>
                </a:solidFill>
              </a:rPr>
              <a:t>Valamennyi játszótér</a:t>
            </a:r>
          </a:p>
          <a:p>
            <a:pPr marL="285750" indent="-285750">
              <a:buFont typeface="Arial" panose="020B0604020202020204" pitchFamily="34" charset="0"/>
              <a:buChar char="•"/>
            </a:pPr>
            <a:r>
              <a:rPr lang="hu-HU" dirty="0" smtClean="0">
                <a:solidFill>
                  <a:schemeClr val="tx1">
                    <a:lumMod val="75000"/>
                    <a:lumOff val="25000"/>
                  </a:schemeClr>
                </a:solidFill>
              </a:rPr>
              <a:t>Utak, kerékpárúttal kiegészítve</a:t>
            </a:r>
          </a:p>
          <a:p>
            <a:pPr marL="285750" indent="-285750">
              <a:buFont typeface="Arial" panose="020B0604020202020204" pitchFamily="34" charset="0"/>
              <a:buChar char="•"/>
            </a:pPr>
            <a:r>
              <a:rPr lang="hu-HU" dirty="0" smtClean="0">
                <a:solidFill>
                  <a:schemeClr val="tx1">
                    <a:lumMod val="75000"/>
                    <a:lumOff val="25000"/>
                  </a:schemeClr>
                </a:solidFill>
              </a:rPr>
              <a:t>Határ utcai övárok</a:t>
            </a:r>
          </a:p>
          <a:p>
            <a:pPr marL="285750" indent="-285750">
              <a:buFont typeface="Arial" panose="020B0604020202020204" pitchFamily="34" charset="0"/>
              <a:buChar char="•"/>
            </a:pPr>
            <a:r>
              <a:rPr lang="hu-HU" dirty="0" smtClean="0">
                <a:solidFill>
                  <a:schemeClr val="tx1">
                    <a:lumMod val="75000"/>
                    <a:lumOff val="25000"/>
                  </a:schemeClr>
                </a:solidFill>
              </a:rPr>
              <a:t>Agárdi mozi épülete</a:t>
            </a:r>
          </a:p>
          <a:p>
            <a:pPr marL="285750" indent="-285750">
              <a:buFont typeface="Arial" panose="020B0604020202020204" pitchFamily="34" charset="0"/>
              <a:buChar char="•"/>
            </a:pPr>
            <a:r>
              <a:rPr lang="hu-HU" dirty="0" smtClean="0">
                <a:solidFill>
                  <a:schemeClr val="tx1">
                    <a:lumMod val="75000"/>
                    <a:lumOff val="25000"/>
                  </a:schemeClr>
                </a:solidFill>
              </a:rPr>
              <a:t>Napsugár Étterem</a:t>
            </a:r>
          </a:p>
          <a:p>
            <a:pPr marL="285750" indent="-285750">
              <a:buFont typeface="Arial" panose="020B0604020202020204" pitchFamily="34" charset="0"/>
              <a:buChar char="•"/>
            </a:pPr>
            <a:r>
              <a:rPr lang="hu-HU" dirty="0" smtClean="0">
                <a:solidFill>
                  <a:schemeClr val="tx1">
                    <a:lumMod val="75000"/>
                    <a:lumOff val="25000"/>
                  </a:schemeClr>
                </a:solidFill>
              </a:rPr>
              <a:t>Kékmadár Étterem </a:t>
            </a:r>
            <a:endParaRPr lang="hu-HU" dirty="0">
              <a:solidFill>
                <a:schemeClr val="tx1">
                  <a:lumMod val="75000"/>
                  <a:lumOff val="25000"/>
                </a:schemeClr>
              </a:solidFill>
            </a:endParaRPr>
          </a:p>
          <a:p>
            <a:pPr lvl="1"/>
            <a:endParaRPr lang="hu-HU" sz="1400" dirty="0" smtClean="0"/>
          </a:p>
          <a:p>
            <a:pPr lvl="1"/>
            <a:endParaRPr lang="hu-HU" sz="1400" dirty="0"/>
          </a:p>
        </p:txBody>
      </p:sp>
      <p:sp>
        <p:nvSpPr>
          <p:cNvPr id="2" name="Dia számának helye 1"/>
          <p:cNvSpPr>
            <a:spLocks noGrp="1"/>
          </p:cNvSpPr>
          <p:nvPr>
            <p:ph type="sldNum" sz="quarter" idx="12"/>
          </p:nvPr>
        </p:nvSpPr>
        <p:spPr/>
        <p:txBody>
          <a:bodyPr/>
          <a:lstStyle/>
          <a:p>
            <a:fld id="{774ECFDF-B4B8-4D79-9C23-DD008FAF0A0B}" type="slidenum">
              <a:rPr lang="hu-HU" smtClean="0"/>
              <a:t>19</a:t>
            </a:fld>
            <a:endParaRPr lang="hu-HU" dirty="0"/>
          </a:p>
        </p:txBody>
      </p:sp>
    </p:spTree>
    <p:extLst>
      <p:ext uri="{BB962C8B-B14F-4D97-AF65-F5344CB8AC3E}">
        <p14:creationId xmlns:p14="http://schemas.microsoft.com/office/powerpoint/2010/main" val="1816451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artalom helye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3573016"/>
            <a:ext cx="8228468" cy="2788206"/>
          </a:xfrm>
        </p:spPr>
      </p:pic>
      <p:sp>
        <p:nvSpPr>
          <p:cNvPr id="3" name="Szöveg helye 2"/>
          <p:cNvSpPr>
            <a:spLocks noGrp="1"/>
          </p:cNvSpPr>
          <p:nvPr>
            <p:ph type="body" sz="half" idx="2"/>
          </p:nvPr>
        </p:nvSpPr>
        <p:spPr>
          <a:xfrm>
            <a:off x="457200" y="1844824"/>
            <a:ext cx="8228468" cy="1656184"/>
          </a:xfrm>
        </p:spPr>
        <p:txBody>
          <a:bodyPr>
            <a:normAutofit/>
          </a:bodyPr>
          <a:lstStyle/>
          <a:p>
            <a:pPr algn="just"/>
            <a:r>
              <a:rPr lang="hu-HU" dirty="0" smtClean="0">
                <a:solidFill>
                  <a:schemeClr val="tx1">
                    <a:lumMod val="75000"/>
                    <a:lumOff val="25000"/>
                  </a:schemeClr>
                </a:solidFill>
              </a:rPr>
              <a:t>A Gárdonyi Csillagok Helyi Közösség kapcsolódni kíván a 2014-20-as tervezési időszakban  </a:t>
            </a:r>
            <a:r>
              <a:rPr lang="hu-HU" b="1" i="1" dirty="0">
                <a:solidFill>
                  <a:schemeClr val="tx1">
                    <a:lumMod val="75000"/>
                    <a:lumOff val="25000"/>
                  </a:schemeClr>
                </a:solidFill>
              </a:rPr>
              <a:t>„TOP-7.1.1-16 Kulturális és közösségi terek infrastrukturális fejlesztése és helyi közösségszervezés a városi helyi fejlesztési stratégiához kapcsolódva”</a:t>
            </a:r>
            <a:r>
              <a:rPr lang="hu-HU" i="1" dirty="0">
                <a:solidFill>
                  <a:schemeClr val="tx1">
                    <a:lumMod val="75000"/>
                    <a:lumOff val="25000"/>
                  </a:schemeClr>
                </a:solidFill>
              </a:rPr>
              <a:t> </a:t>
            </a:r>
            <a:r>
              <a:rPr lang="hu-HU" dirty="0">
                <a:solidFill>
                  <a:schemeClr val="tx1">
                    <a:lumMod val="75000"/>
                    <a:lumOff val="25000"/>
                  </a:schemeClr>
                </a:solidFill>
              </a:rPr>
              <a:t>című pályázati </a:t>
            </a:r>
            <a:r>
              <a:rPr lang="hu-HU" dirty="0" smtClean="0">
                <a:solidFill>
                  <a:schemeClr val="tx1">
                    <a:lumMod val="75000"/>
                    <a:lumOff val="25000"/>
                  </a:schemeClr>
                </a:solidFill>
              </a:rPr>
              <a:t>felhíváshoz. Az előkészítő folyamat része volt az alulról jövő kezdeményezések becsatornázása a tervező munkába. A készülő </a:t>
            </a:r>
            <a:r>
              <a:rPr lang="hu-HU" b="1" dirty="0" smtClean="0">
                <a:solidFill>
                  <a:schemeClr val="tx1">
                    <a:lumMod val="75000"/>
                    <a:lumOff val="25000"/>
                  </a:schemeClr>
                </a:solidFill>
              </a:rPr>
              <a:t>Helyi Kulturális Fejlesztési Stratégia</a:t>
            </a:r>
            <a:r>
              <a:rPr lang="hu-HU" dirty="0" smtClean="0">
                <a:solidFill>
                  <a:schemeClr val="tx1">
                    <a:lumMod val="75000"/>
                    <a:lumOff val="25000"/>
                  </a:schemeClr>
                </a:solidFill>
              </a:rPr>
              <a:t> alapját részben a kérdőívre érkezett válaszok adják. </a:t>
            </a:r>
          </a:p>
          <a:p>
            <a:pPr algn="just"/>
            <a:endParaRPr lang="hu-HU" dirty="0">
              <a:solidFill>
                <a:schemeClr val="tx1">
                  <a:lumMod val="75000"/>
                  <a:lumOff val="25000"/>
                </a:schemeClr>
              </a:solidFill>
            </a:endParaRPr>
          </a:p>
          <a:p>
            <a:pPr lvl="1" algn="just"/>
            <a:endParaRPr lang="hu-HU" sz="1400" dirty="0"/>
          </a:p>
          <a:p>
            <a:pPr lvl="1"/>
            <a:endParaRPr lang="hu-HU" sz="1400" i="1" dirty="0"/>
          </a:p>
          <a:p>
            <a:pPr lvl="1"/>
            <a:endParaRPr lang="hu-HU" sz="1400" dirty="0" smtClean="0"/>
          </a:p>
          <a:p>
            <a:pPr lvl="1"/>
            <a:endParaRPr lang="hu-HU" sz="1400" dirty="0"/>
          </a:p>
          <a:p>
            <a:endParaRPr lang="hu-HU" dirty="0"/>
          </a:p>
        </p:txBody>
      </p:sp>
      <p:sp>
        <p:nvSpPr>
          <p:cNvPr id="4" name="Cím 3"/>
          <p:cNvSpPr>
            <a:spLocks noGrp="1"/>
          </p:cNvSpPr>
          <p:nvPr>
            <p:ph type="title"/>
          </p:nvPr>
        </p:nvSpPr>
        <p:spPr/>
        <p:txBody>
          <a:bodyPr/>
          <a:lstStyle/>
          <a:p>
            <a:r>
              <a:rPr lang="hu-HU" dirty="0" smtClean="0"/>
              <a:t>A kutatás CÉLJA</a:t>
            </a:r>
            <a:endParaRPr lang="hu-HU" dirty="0"/>
          </a:p>
        </p:txBody>
      </p:sp>
      <p:sp>
        <p:nvSpPr>
          <p:cNvPr id="2" name="Dia számának helye 1"/>
          <p:cNvSpPr>
            <a:spLocks noGrp="1"/>
          </p:cNvSpPr>
          <p:nvPr>
            <p:ph type="sldNum" sz="quarter" idx="12"/>
          </p:nvPr>
        </p:nvSpPr>
        <p:spPr/>
        <p:txBody>
          <a:bodyPr/>
          <a:lstStyle/>
          <a:p>
            <a:fld id="{774ECFDF-B4B8-4D79-9C23-DD008FAF0A0B}" type="slidenum">
              <a:rPr lang="hu-HU" smtClean="0"/>
              <a:t>2</a:t>
            </a:fld>
            <a:endParaRPr lang="hu-HU" dirty="0"/>
          </a:p>
        </p:txBody>
      </p:sp>
    </p:spTree>
    <p:extLst>
      <p:ext uri="{BB962C8B-B14F-4D97-AF65-F5344CB8AC3E}">
        <p14:creationId xmlns:p14="http://schemas.microsoft.com/office/powerpoint/2010/main" val="397599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315549" y="210256"/>
            <a:ext cx="8828450" cy="720080"/>
          </a:xfrm>
        </p:spPr>
        <p:txBody>
          <a:bodyPr>
            <a:noAutofit/>
          </a:bodyPr>
          <a:lstStyle/>
          <a:p>
            <a:r>
              <a:rPr lang="hu-HU" sz="2500" dirty="0"/>
              <a:t>11. Ön hogyan tudna hozzájárulni a városi közösségi élet fejlődéséhez?</a:t>
            </a:r>
          </a:p>
        </p:txBody>
      </p:sp>
      <p:sp>
        <p:nvSpPr>
          <p:cNvPr id="7" name="Szöveg helye 6"/>
          <p:cNvSpPr>
            <a:spLocks noGrp="1"/>
          </p:cNvSpPr>
          <p:nvPr>
            <p:ph type="body" sz="half" idx="2"/>
          </p:nvPr>
        </p:nvSpPr>
        <p:spPr>
          <a:xfrm>
            <a:off x="539552" y="3356992"/>
            <a:ext cx="8136904" cy="3501008"/>
          </a:xfrm>
        </p:spPr>
        <p:txBody>
          <a:bodyPr>
            <a:normAutofit lnSpcReduction="10000"/>
          </a:bodyPr>
          <a:lstStyle/>
          <a:p>
            <a:pPr marL="285750" indent="-285750">
              <a:buFont typeface="Arial" panose="020B0604020202020204" pitchFamily="34" charset="0"/>
              <a:buChar char="•"/>
            </a:pPr>
            <a:r>
              <a:rPr lang="hu-HU" b="1" dirty="0" smtClean="0">
                <a:solidFill>
                  <a:schemeClr val="tx1">
                    <a:lumMod val="75000"/>
                    <a:lumOff val="25000"/>
                  </a:schemeClr>
                </a:solidFill>
              </a:rPr>
              <a:t>Egyéb válaszok</a:t>
            </a:r>
          </a:p>
          <a:p>
            <a:pPr lvl="1"/>
            <a:r>
              <a:rPr lang="hu-HU" sz="1400" dirty="0" smtClean="0"/>
              <a:t>Csak résztvevőként</a:t>
            </a:r>
          </a:p>
          <a:p>
            <a:pPr lvl="1"/>
            <a:r>
              <a:rPr lang="hu-HU" sz="1400" dirty="0" smtClean="0"/>
              <a:t>Ha </a:t>
            </a:r>
            <a:r>
              <a:rPr lang="hu-HU" sz="1400" dirty="0"/>
              <a:t>itt laknék, a fenti </a:t>
            </a:r>
            <a:r>
              <a:rPr lang="hu-HU" sz="1400" dirty="0" smtClean="0"/>
              <a:t>3-ban </a:t>
            </a:r>
            <a:r>
              <a:rPr lang="hu-HU" sz="1400" dirty="0"/>
              <a:t>benne lennék :) így előbb vissza kell csábítania a városnak, utána jöhet </a:t>
            </a:r>
            <a:r>
              <a:rPr lang="hu-HU" sz="1400" dirty="0" smtClean="0"/>
              <a:t>mindhárom.</a:t>
            </a:r>
          </a:p>
          <a:p>
            <a:pPr lvl="1"/>
            <a:r>
              <a:rPr lang="hu-HU" sz="1400" dirty="0" smtClean="0"/>
              <a:t>Közösen </a:t>
            </a:r>
            <a:r>
              <a:rPr lang="hu-HU" sz="1400" dirty="0"/>
              <a:t>megszervezett parkosítás, játszóterek </a:t>
            </a:r>
            <a:r>
              <a:rPr lang="hu-HU" sz="1400" dirty="0" smtClean="0"/>
              <a:t>rendbetétele.</a:t>
            </a:r>
          </a:p>
          <a:p>
            <a:pPr lvl="1"/>
            <a:r>
              <a:rPr lang="hu-HU" sz="1400" dirty="0"/>
              <a:t>Mások által szervezett programokat ajánlanám ismerőseimnek</a:t>
            </a:r>
            <a:r>
              <a:rPr lang="hu-HU" sz="1400" dirty="0" smtClean="0"/>
              <a:t>.</a:t>
            </a:r>
          </a:p>
          <a:p>
            <a:pPr lvl="1"/>
            <a:r>
              <a:rPr lang="hu-HU" sz="1400" dirty="0" smtClean="0"/>
              <a:t>Partnerségfejlesztés</a:t>
            </a:r>
          </a:p>
          <a:p>
            <a:pPr lvl="1"/>
            <a:r>
              <a:rPr lang="hu-HU" sz="1400" dirty="0" smtClean="0"/>
              <a:t>Helyi média megteremtése</a:t>
            </a:r>
          </a:p>
          <a:p>
            <a:pPr lvl="1"/>
            <a:r>
              <a:rPr lang="hu-HU" sz="1400" dirty="0"/>
              <a:t>A Katolikus Egyház égisze alatt közösségi programok </a:t>
            </a:r>
            <a:r>
              <a:rPr lang="hu-HU" sz="1400" dirty="0" smtClean="0"/>
              <a:t>szervezése</a:t>
            </a:r>
          </a:p>
          <a:p>
            <a:pPr lvl="1"/>
            <a:r>
              <a:rPr lang="hu-HU" sz="1400" dirty="0" smtClean="0"/>
              <a:t>Szenior </a:t>
            </a:r>
            <a:r>
              <a:rPr lang="hu-HU" sz="1400" dirty="0"/>
              <a:t>akadémia szervezése, előadások </a:t>
            </a:r>
            <a:r>
              <a:rPr lang="hu-HU" sz="1400" dirty="0" smtClean="0"/>
              <a:t>tartása</a:t>
            </a:r>
          </a:p>
          <a:p>
            <a:pPr lvl="1"/>
            <a:r>
              <a:rPr lang="hu-HU" sz="1400" dirty="0" smtClean="0"/>
              <a:t>Szívesen </a:t>
            </a:r>
            <a:r>
              <a:rPr lang="hu-HU" sz="1400" dirty="0"/>
              <a:t>létrehoznék egy improvizációs színházi társulatot, csapatépítő programokat tartanék munkahelyi közösségek, lakóközösségek, iskolai osztályok, pedagógusok számára, mediálást (konfliktuskezelési módszer) tevékenység, interaktív játszóház, vagy csoportok MindLab módszerrel (szórakoztató és fejlesztő életkorok szerinti tematikus foglalkozásokkal)</a:t>
            </a:r>
            <a:endParaRPr lang="hu-HU" sz="1400" dirty="0" smtClean="0"/>
          </a:p>
          <a:p>
            <a:pPr lvl="1"/>
            <a:r>
              <a:rPr lang="hu-HU" sz="1400" dirty="0" smtClean="0"/>
              <a:t>Nem vagyok helyi</a:t>
            </a:r>
            <a:endParaRPr lang="hu-HU" sz="1400" dirty="0"/>
          </a:p>
          <a:p>
            <a:pPr lvl="1"/>
            <a:endParaRPr lang="hu-HU" sz="1400" dirty="0" smtClean="0"/>
          </a:p>
          <a:p>
            <a:pPr lvl="1"/>
            <a:endParaRPr lang="hu-HU" sz="1400" dirty="0"/>
          </a:p>
        </p:txBody>
      </p:sp>
      <p:graphicFrame>
        <p:nvGraphicFramePr>
          <p:cNvPr id="5" name="Diagram 4"/>
          <p:cNvGraphicFramePr>
            <a:graphicFrameLocks/>
          </p:cNvGraphicFramePr>
          <p:nvPr>
            <p:extLst>
              <p:ext uri="{D42A27DB-BD31-4B8C-83A1-F6EECF244321}">
                <p14:modId xmlns:p14="http://schemas.microsoft.com/office/powerpoint/2010/main" val="2371570927"/>
              </p:ext>
            </p:extLst>
          </p:nvPr>
        </p:nvGraphicFramePr>
        <p:xfrm>
          <a:off x="516937" y="1340768"/>
          <a:ext cx="8159519" cy="2592288"/>
        </p:xfrm>
        <a:graphic>
          <a:graphicData uri="http://schemas.openxmlformats.org/drawingml/2006/chart">
            <c:chart xmlns:c="http://schemas.openxmlformats.org/drawingml/2006/chart" xmlns:r="http://schemas.openxmlformats.org/officeDocument/2006/relationships" r:id="rId2"/>
          </a:graphicData>
        </a:graphic>
      </p:graphicFrame>
      <p:sp>
        <p:nvSpPr>
          <p:cNvPr id="2" name="Dia számának helye 1"/>
          <p:cNvSpPr>
            <a:spLocks noGrp="1"/>
          </p:cNvSpPr>
          <p:nvPr>
            <p:ph type="sldNum" sz="quarter" idx="12"/>
          </p:nvPr>
        </p:nvSpPr>
        <p:spPr/>
        <p:txBody>
          <a:bodyPr/>
          <a:lstStyle/>
          <a:p>
            <a:fld id="{774ECFDF-B4B8-4D79-9C23-DD008FAF0A0B}" type="slidenum">
              <a:rPr lang="hu-HU" smtClean="0"/>
              <a:t>20</a:t>
            </a:fld>
            <a:endParaRPr lang="hu-HU" dirty="0"/>
          </a:p>
        </p:txBody>
      </p:sp>
    </p:spTree>
    <p:extLst>
      <p:ext uri="{BB962C8B-B14F-4D97-AF65-F5344CB8AC3E}">
        <p14:creationId xmlns:p14="http://schemas.microsoft.com/office/powerpoint/2010/main" val="3415677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315549" y="210256"/>
            <a:ext cx="8828450" cy="720080"/>
          </a:xfrm>
        </p:spPr>
        <p:txBody>
          <a:bodyPr>
            <a:noAutofit/>
          </a:bodyPr>
          <a:lstStyle/>
          <a:p>
            <a:r>
              <a:rPr lang="hu-HU" sz="2500" dirty="0"/>
              <a:t>11. Ön hogyan tudna hozzájárulni a városi közösségi élet fejlődéséhez?</a:t>
            </a:r>
          </a:p>
        </p:txBody>
      </p:sp>
      <p:sp>
        <p:nvSpPr>
          <p:cNvPr id="7" name="Szöveg helye 6"/>
          <p:cNvSpPr>
            <a:spLocks noGrp="1"/>
          </p:cNvSpPr>
          <p:nvPr>
            <p:ph type="body" sz="half" idx="2"/>
          </p:nvPr>
        </p:nvSpPr>
        <p:spPr>
          <a:xfrm>
            <a:off x="539552" y="1412776"/>
            <a:ext cx="8136904" cy="5445224"/>
          </a:xfrm>
        </p:spPr>
        <p:txBody>
          <a:bodyPr>
            <a:normAutofit/>
          </a:bodyPr>
          <a:lstStyle/>
          <a:p>
            <a:pPr marL="285750" indent="-285750">
              <a:buFont typeface="Arial" panose="020B0604020202020204" pitchFamily="34" charset="0"/>
              <a:buChar char="•"/>
            </a:pPr>
            <a:r>
              <a:rPr lang="hu-HU" b="1" dirty="0" smtClean="0">
                <a:solidFill>
                  <a:schemeClr val="tx1">
                    <a:lumMod val="75000"/>
                    <a:lumOff val="25000"/>
                  </a:schemeClr>
                </a:solidFill>
              </a:rPr>
              <a:t>Válaszok kifejtésének összefoglalása</a:t>
            </a:r>
          </a:p>
          <a:p>
            <a:pPr lvl="1"/>
            <a:r>
              <a:rPr lang="hu-HU" sz="1400" i="1" dirty="0" smtClean="0"/>
              <a:t>„Segítőkész vagyok”</a:t>
            </a:r>
          </a:p>
          <a:p>
            <a:pPr lvl="1"/>
            <a:r>
              <a:rPr lang="hu-HU" sz="1400" i="1" dirty="0" smtClean="0"/>
              <a:t>„Nyugdíjasként szívesen végzek szervező munkát”</a:t>
            </a:r>
          </a:p>
          <a:p>
            <a:pPr lvl="1"/>
            <a:r>
              <a:rPr lang="hu-HU" sz="1400" i="1" dirty="0" smtClean="0"/>
              <a:t>„Kézimunka klubot szerveznék”</a:t>
            </a:r>
          </a:p>
          <a:p>
            <a:pPr lvl="1"/>
            <a:r>
              <a:rPr lang="hu-HU" sz="1400" i="1" dirty="0" smtClean="0"/>
              <a:t>„Közel két évtizedes rendezvényszervezői tapasztalattal rendelkezem”</a:t>
            </a:r>
          </a:p>
          <a:p>
            <a:pPr lvl="1"/>
            <a:r>
              <a:rPr lang="hu-HU" sz="1400" i="1" dirty="0" smtClean="0"/>
              <a:t>„Felnőttoktatásban dolgozom”  </a:t>
            </a:r>
            <a:r>
              <a:rPr lang="hu-HU" sz="1400" dirty="0" smtClean="0"/>
              <a:t>Szenior akadémia, művészetterápia</a:t>
            </a:r>
          </a:p>
          <a:p>
            <a:pPr lvl="1"/>
            <a:r>
              <a:rPr lang="hu-HU" sz="1400" i="1" dirty="0" smtClean="0"/>
              <a:t>„Business </a:t>
            </a:r>
            <a:r>
              <a:rPr lang="hu-HU" sz="1400" i="1" dirty="0" err="1" smtClean="0"/>
              <a:t>coachként</a:t>
            </a:r>
            <a:r>
              <a:rPr lang="hu-HU" sz="1400" i="1" dirty="0" smtClean="0"/>
              <a:t>, HR tanácsadóként személyes konzultáció lehetőségét felajánlom heti 1,5 órában”</a:t>
            </a:r>
            <a:endParaRPr lang="hu-HU" sz="1400" i="1" dirty="0"/>
          </a:p>
          <a:p>
            <a:pPr lvl="1"/>
            <a:r>
              <a:rPr lang="hu-HU" sz="1400" dirty="0" smtClean="0"/>
              <a:t>Programok hirdetésével, népszerűsítésével, közönségszervezéssel</a:t>
            </a:r>
          </a:p>
          <a:p>
            <a:pPr lvl="1"/>
            <a:r>
              <a:rPr lang="hu-HU" sz="1400" dirty="0" smtClean="0"/>
              <a:t>Futball kupát szerveznék, tehetséggondozást indítanék.</a:t>
            </a:r>
          </a:p>
          <a:p>
            <a:pPr lvl="1"/>
            <a:r>
              <a:rPr lang="hu-HU" sz="1400" dirty="0" smtClean="0"/>
              <a:t>Szívesen vennék részt szabadidős programokon (gyermek kerámia műhely, főzőtanfolyam)</a:t>
            </a:r>
          </a:p>
          <a:p>
            <a:pPr lvl="1"/>
            <a:r>
              <a:rPr lang="hu-HU" sz="1400" dirty="0"/>
              <a:t>Szexológusként és mediátorként tartanék képzéseket, speciális programokat, táborokat</a:t>
            </a:r>
          </a:p>
          <a:p>
            <a:pPr lvl="1"/>
            <a:r>
              <a:rPr lang="hu-HU" sz="1400" dirty="0"/>
              <a:t>Szakértőként, partnerként segíteném a helyi fejlesztő munkát</a:t>
            </a:r>
          </a:p>
          <a:p>
            <a:pPr lvl="1"/>
            <a:r>
              <a:rPr lang="hu-HU" sz="1400" dirty="0" smtClean="0"/>
              <a:t>Egészségüggyel kapcsolatos programokat szerveznék</a:t>
            </a:r>
          </a:p>
          <a:p>
            <a:pPr lvl="1"/>
            <a:r>
              <a:rPr lang="hu-HU" sz="1400" dirty="0" smtClean="0"/>
              <a:t>Képzőként vennék részt</a:t>
            </a:r>
          </a:p>
          <a:p>
            <a:pPr lvl="1"/>
            <a:r>
              <a:rPr lang="hu-HU" sz="1400" dirty="0" smtClean="0"/>
              <a:t>Festés, pakolás</a:t>
            </a:r>
          </a:p>
          <a:p>
            <a:pPr lvl="1"/>
            <a:r>
              <a:rPr lang="hu-HU" sz="1400" dirty="0" smtClean="0"/>
              <a:t>Újrahasznosítással kapcsolatos kreatív műhelyeket tartanék</a:t>
            </a:r>
          </a:p>
          <a:p>
            <a:pPr lvl="1"/>
            <a:endParaRPr lang="hu-HU" sz="1400" dirty="0" smtClean="0"/>
          </a:p>
          <a:p>
            <a:pPr lvl="1"/>
            <a:endParaRPr lang="hu-HU" sz="1400" dirty="0"/>
          </a:p>
        </p:txBody>
      </p:sp>
      <p:sp>
        <p:nvSpPr>
          <p:cNvPr id="3" name="Dia számának helye 2"/>
          <p:cNvSpPr>
            <a:spLocks noGrp="1"/>
          </p:cNvSpPr>
          <p:nvPr>
            <p:ph type="sldNum" sz="quarter" idx="12"/>
          </p:nvPr>
        </p:nvSpPr>
        <p:spPr/>
        <p:txBody>
          <a:bodyPr/>
          <a:lstStyle/>
          <a:p>
            <a:fld id="{774ECFDF-B4B8-4D79-9C23-DD008FAF0A0B}" type="slidenum">
              <a:rPr lang="hu-HU" smtClean="0"/>
              <a:t>21</a:t>
            </a:fld>
            <a:endParaRPr lang="hu-HU" dirty="0"/>
          </a:p>
        </p:txBody>
      </p:sp>
    </p:spTree>
    <p:extLst>
      <p:ext uri="{BB962C8B-B14F-4D97-AF65-F5344CB8AC3E}">
        <p14:creationId xmlns:p14="http://schemas.microsoft.com/office/powerpoint/2010/main" val="1907519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315549" y="210256"/>
            <a:ext cx="8828450" cy="720080"/>
          </a:xfrm>
        </p:spPr>
        <p:txBody>
          <a:bodyPr>
            <a:noAutofit/>
          </a:bodyPr>
          <a:lstStyle/>
          <a:p>
            <a:r>
              <a:rPr lang="hu-HU" sz="2500" dirty="0" smtClean="0"/>
              <a:t>Összefoglalás</a:t>
            </a:r>
            <a:endParaRPr lang="hu-HU" sz="2500" dirty="0"/>
          </a:p>
        </p:txBody>
      </p:sp>
      <p:sp>
        <p:nvSpPr>
          <p:cNvPr id="7" name="Szöveg helye 6"/>
          <p:cNvSpPr>
            <a:spLocks noGrp="1"/>
          </p:cNvSpPr>
          <p:nvPr>
            <p:ph type="body" sz="half" idx="2"/>
          </p:nvPr>
        </p:nvSpPr>
        <p:spPr>
          <a:xfrm>
            <a:off x="539552" y="1700808"/>
            <a:ext cx="8136904" cy="4655542"/>
          </a:xfrm>
        </p:spPr>
        <p:txBody>
          <a:bodyPr>
            <a:normAutofit/>
          </a:bodyPr>
          <a:lstStyle/>
          <a:p>
            <a:pPr marL="285750" indent="-285750">
              <a:buFont typeface="Arial" panose="020B0604020202020204" pitchFamily="34" charset="0"/>
              <a:buChar char="•"/>
            </a:pPr>
            <a:r>
              <a:rPr lang="hu-HU" b="1" dirty="0" smtClean="0">
                <a:solidFill>
                  <a:schemeClr val="tx1">
                    <a:lumMod val="75000"/>
                    <a:lumOff val="25000"/>
                  </a:schemeClr>
                </a:solidFill>
              </a:rPr>
              <a:t>Közösségi terek iránti igény megfogalmazása</a:t>
            </a:r>
          </a:p>
          <a:p>
            <a:pPr marL="285750" indent="-285750">
              <a:buFont typeface="Arial" panose="020B0604020202020204" pitchFamily="34" charset="0"/>
              <a:buChar char="•"/>
            </a:pPr>
            <a:r>
              <a:rPr lang="hu-HU" b="1" dirty="0" smtClean="0">
                <a:solidFill>
                  <a:schemeClr val="tx1">
                    <a:lumMod val="75000"/>
                    <a:lumOff val="25000"/>
                  </a:schemeClr>
                </a:solidFill>
              </a:rPr>
              <a:t>Kulturális programok iránti igény megfogalmazása</a:t>
            </a:r>
          </a:p>
          <a:p>
            <a:pPr marL="285750" indent="-285750">
              <a:buFont typeface="Arial" panose="020B0604020202020204" pitchFamily="34" charset="0"/>
              <a:buChar char="•"/>
            </a:pPr>
            <a:r>
              <a:rPr lang="hu-HU" b="1" dirty="0" smtClean="0">
                <a:solidFill>
                  <a:schemeClr val="tx1">
                    <a:lumMod val="75000"/>
                    <a:lumOff val="25000"/>
                  </a:schemeClr>
                </a:solidFill>
              </a:rPr>
              <a:t>Közösségteremtő hajlandóság</a:t>
            </a:r>
          </a:p>
          <a:p>
            <a:pPr marL="285750" indent="-285750">
              <a:buFont typeface="Arial" panose="020B0604020202020204" pitchFamily="34" charset="0"/>
              <a:buChar char="•"/>
            </a:pPr>
            <a:r>
              <a:rPr lang="hu-HU" b="1" dirty="0" smtClean="0">
                <a:solidFill>
                  <a:schemeClr val="tx1">
                    <a:lumMod val="75000"/>
                    <a:lumOff val="25000"/>
                  </a:schemeClr>
                </a:solidFill>
              </a:rPr>
              <a:t>Kreativitás</a:t>
            </a:r>
          </a:p>
          <a:p>
            <a:pPr marL="285750" indent="-285750">
              <a:buFont typeface="Arial" panose="020B0604020202020204" pitchFamily="34" charset="0"/>
              <a:buChar char="•"/>
            </a:pPr>
            <a:r>
              <a:rPr lang="hu-HU" b="1" dirty="0" smtClean="0">
                <a:solidFill>
                  <a:schemeClr val="tx1">
                    <a:lumMod val="75000"/>
                    <a:lumOff val="25000"/>
                  </a:schemeClr>
                </a:solidFill>
              </a:rPr>
              <a:t>Segítőkészség</a:t>
            </a:r>
          </a:p>
          <a:p>
            <a:pPr marL="285750" indent="-285750">
              <a:buFont typeface="Arial" panose="020B0604020202020204" pitchFamily="34" charset="0"/>
              <a:buChar char="•"/>
            </a:pPr>
            <a:r>
              <a:rPr lang="hu-HU" b="1" dirty="0" smtClean="0">
                <a:solidFill>
                  <a:schemeClr val="tx1">
                    <a:lumMod val="75000"/>
                    <a:lumOff val="25000"/>
                  </a:schemeClr>
                </a:solidFill>
              </a:rPr>
              <a:t>Kiaknázatlan szellemi </a:t>
            </a:r>
            <a:r>
              <a:rPr lang="hu-HU" b="1" dirty="0" smtClean="0">
                <a:solidFill>
                  <a:schemeClr val="tx1">
                    <a:lumMod val="75000"/>
                    <a:lumOff val="25000"/>
                  </a:schemeClr>
                </a:solidFill>
              </a:rPr>
              <a:t>tőke</a:t>
            </a:r>
          </a:p>
          <a:p>
            <a:pPr marL="285750" indent="-285750">
              <a:buFont typeface="Arial" panose="020B0604020202020204" pitchFamily="34" charset="0"/>
              <a:buChar char="•"/>
            </a:pPr>
            <a:r>
              <a:rPr lang="hu-HU" b="1" dirty="0" smtClean="0">
                <a:solidFill>
                  <a:schemeClr val="tx1">
                    <a:lumMod val="75000"/>
                    <a:lumOff val="25000"/>
                  </a:schemeClr>
                </a:solidFill>
              </a:rPr>
              <a:t>Korosztályi </a:t>
            </a:r>
            <a:r>
              <a:rPr lang="hu-HU" b="1" dirty="0" smtClean="0">
                <a:solidFill>
                  <a:schemeClr val="tx1">
                    <a:lumMod val="75000"/>
                    <a:lumOff val="25000"/>
                  </a:schemeClr>
                </a:solidFill>
              </a:rPr>
              <a:t>sajátosságok felismerése</a:t>
            </a:r>
          </a:p>
          <a:p>
            <a:pPr marL="285750" indent="-285750">
              <a:buFont typeface="Arial" panose="020B0604020202020204" pitchFamily="34" charset="0"/>
              <a:buChar char="•"/>
            </a:pPr>
            <a:r>
              <a:rPr lang="hu-HU" b="1" dirty="0" smtClean="0">
                <a:solidFill>
                  <a:schemeClr val="tx1">
                    <a:lumMod val="75000"/>
                    <a:lumOff val="25000"/>
                  </a:schemeClr>
                </a:solidFill>
              </a:rPr>
              <a:t>Szemléletváltás szükségessége</a:t>
            </a:r>
          </a:p>
          <a:p>
            <a:pPr marL="285750" indent="-285750">
              <a:buFont typeface="Arial" panose="020B0604020202020204" pitchFamily="34" charset="0"/>
              <a:buChar char="•"/>
            </a:pPr>
            <a:endParaRPr lang="hu-HU" b="1" dirty="0" smtClean="0">
              <a:solidFill>
                <a:schemeClr val="tx1">
                  <a:lumMod val="75000"/>
                  <a:lumOff val="25000"/>
                </a:schemeClr>
              </a:solidFill>
            </a:endParaRPr>
          </a:p>
          <a:p>
            <a:pPr lvl="1"/>
            <a:endParaRPr lang="hu-HU" sz="1400" dirty="0"/>
          </a:p>
        </p:txBody>
      </p:sp>
      <p:sp>
        <p:nvSpPr>
          <p:cNvPr id="3" name="Dia számának helye 2"/>
          <p:cNvSpPr>
            <a:spLocks noGrp="1"/>
          </p:cNvSpPr>
          <p:nvPr>
            <p:ph type="sldNum" sz="quarter" idx="12"/>
          </p:nvPr>
        </p:nvSpPr>
        <p:spPr/>
        <p:txBody>
          <a:bodyPr/>
          <a:lstStyle/>
          <a:p>
            <a:fld id="{774ECFDF-B4B8-4D79-9C23-DD008FAF0A0B}" type="slidenum">
              <a:rPr lang="hu-HU" smtClean="0"/>
              <a:t>22</a:t>
            </a:fld>
            <a:endParaRPr lang="hu-HU"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5" y="4643437"/>
            <a:ext cx="2822575" cy="171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17247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1043608" y="1412776"/>
            <a:ext cx="4419600" cy="1440160"/>
          </a:xfrm>
        </p:spPr>
        <p:txBody>
          <a:bodyPr/>
          <a:lstStyle/>
          <a:p>
            <a:r>
              <a:rPr lang="hu-HU" dirty="0" smtClean="0"/>
              <a:t>KÖSZÖNÖM </a:t>
            </a:r>
            <a:br>
              <a:rPr lang="hu-HU" dirty="0" smtClean="0"/>
            </a:br>
            <a:r>
              <a:rPr lang="hu-HU" dirty="0" smtClean="0"/>
              <a:t>A FIGYELMET!</a:t>
            </a:r>
            <a:endParaRPr lang="hu-HU" dirty="0"/>
          </a:p>
        </p:txBody>
      </p:sp>
    </p:spTree>
    <p:extLst>
      <p:ext uri="{BB962C8B-B14F-4D97-AF65-F5344CB8AC3E}">
        <p14:creationId xmlns:p14="http://schemas.microsoft.com/office/powerpoint/2010/main" val="3765528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 helye 2"/>
          <p:cNvSpPr>
            <a:spLocks noGrp="1"/>
          </p:cNvSpPr>
          <p:nvPr>
            <p:ph type="body" sz="half" idx="2"/>
          </p:nvPr>
        </p:nvSpPr>
        <p:spPr>
          <a:xfrm>
            <a:off x="457200" y="1435101"/>
            <a:ext cx="3008313" cy="2065908"/>
          </a:xfrm>
        </p:spPr>
        <p:txBody>
          <a:bodyPr>
            <a:normAutofit/>
          </a:bodyPr>
          <a:lstStyle/>
          <a:p>
            <a:pPr marL="285750" indent="-285750">
              <a:buFont typeface="Arial" panose="020B0604020202020204" pitchFamily="34" charset="0"/>
              <a:buChar char="•"/>
            </a:pPr>
            <a:r>
              <a:rPr lang="hu-HU" b="1" dirty="0" smtClean="0">
                <a:solidFill>
                  <a:schemeClr val="tx1">
                    <a:lumMod val="75000"/>
                    <a:lumOff val="25000"/>
                  </a:schemeClr>
                </a:solidFill>
              </a:rPr>
              <a:t>Online kérdőív</a:t>
            </a:r>
          </a:p>
          <a:p>
            <a:pPr lvl="1"/>
            <a:r>
              <a:rPr lang="hu-HU" sz="1400" dirty="0" smtClean="0"/>
              <a:t>Facebook, hírlevél</a:t>
            </a:r>
          </a:p>
          <a:p>
            <a:pPr lvl="1"/>
            <a:r>
              <a:rPr lang="hu-HU" sz="1400" dirty="0" smtClean="0"/>
              <a:t>Önkéntes válaszadás</a:t>
            </a:r>
          </a:p>
          <a:p>
            <a:pPr lvl="1"/>
            <a:r>
              <a:rPr lang="hu-HU" sz="1400" dirty="0" smtClean="0"/>
              <a:t>Nem reprezentetatív</a:t>
            </a:r>
            <a:endParaRPr lang="hu-HU" sz="1400" dirty="0"/>
          </a:p>
          <a:p>
            <a:pPr marL="742950" lvl="1" indent="-285750">
              <a:buFont typeface="Arial" panose="020B0604020202020204" pitchFamily="34" charset="0"/>
              <a:buChar char="•"/>
            </a:pPr>
            <a:endParaRPr lang="hu-HU" sz="1400" dirty="0"/>
          </a:p>
          <a:p>
            <a:pPr marL="285750" indent="-285750">
              <a:buFont typeface="Arial" panose="020B0604020202020204" pitchFamily="34" charset="0"/>
              <a:buChar char="•"/>
            </a:pPr>
            <a:r>
              <a:rPr lang="hu-HU" b="1" dirty="0" smtClean="0">
                <a:solidFill>
                  <a:schemeClr val="tx1">
                    <a:lumMod val="75000"/>
                    <a:lumOff val="25000"/>
                  </a:schemeClr>
                </a:solidFill>
              </a:rPr>
              <a:t>Mintavétel</a:t>
            </a:r>
            <a:endParaRPr lang="hu-HU" b="1" dirty="0">
              <a:solidFill>
                <a:schemeClr val="tx1">
                  <a:lumMod val="75000"/>
                  <a:lumOff val="25000"/>
                </a:schemeClr>
              </a:solidFill>
            </a:endParaRPr>
          </a:p>
          <a:p>
            <a:pPr lvl="1"/>
            <a:r>
              <a:rPr lang="hu-HU" sz="1400" dirty="0"/>
              <a:t>2016.05.31-06.15 között</a:t>
            </a:r>
          </a:p>
          <a:p>
            <a:pPr lvl="1"/>
            <a:endParaRPr lang="hu-HU" sz="1400" i="1" dirty="0"/>
          </a:p>
          <a:p>
            <a:pPr lvl="1"/>
            <a:endParaRPr lang="hu-HU" sz="1400" dirty="0" smtClean="0"/>
          </a:p>
          <a:p>
            <a:pPr lvl="1"/>
            <a:endParaRPr lang="hu-HU" sz="1400" dirty="0"/>
          </a:p>
          <a:p>
            <a:endParaRPr lang="hu-HU" dirty="0"/>
          </a:p>
        </p:txBody>
      </p:sp>
      <p:sp>
        <p:nvSpPr>
          <p:cNvPr id="4" name="Cím 3"/>
          <p:cNvSpPr>
            <a:spLocks noGrp="1"/>
          </p:cNvSpPr>
          <p:nvPr>
            <p:ph type="title"/>
          </p:nvPr>
        </p:nvSpPr>
        <p:spPr/>
        <p:txBody>
          <a:bodyPr/>
          <a:lstStyle/>
          <a:p>
            <a:r>
              <a:rPr lang="hu-HU" dirty="0" smtClean="0"/>
              <a:t>A kutatás folyamata</a:t>
            </a:r>
            <a:endParaRPr lang="hu-HU" dirty="0"/>
          </a:p>
        </p:txBody>
      </p:sp>
      <p:sp>
        <p:nvSpPr>
          <p:cNvPr id="6" name="Szövegdoboz 5"/>
          <p:cNvSpPr txBox="1"/>
          <p:nvPr/>
        </p:nvSpPr>
        <p:spPr>
          <a:xfrm>
            <a:off x="4427984" y="1435100"/>
            <a:ext cx="3816424" cy="2696123"/>
          </a:xfrm>
          <a:prstGeom prst="rect">
            <a:avLst/>
          </a:prstGeom>
          <a:noFill/>
        </p:spPr>
        <p:txBody>
          <a:bodyPr wrap="square" rtlCol="0">
            <a:spAutoFit/>
          </a:bodyPr>
          <a:lstStyle/>
          <a:p>
            <a:pPr marL="285750" indent="-285750" defTabSz="914400">
              <a:spcBef>
                <a:spcPct val="20000"/>
              </a:spcBef>
              <a:buFont typeface="Arial" panose="020B0604020202020204" pitchFamily="34" charset="0"/>
              <a:buChar char="•"/>
            </a:pPr>
            <a:r>
              <a:rPr lang="hu-HU" sz="1400" b="1" dirty="0">
                <a:solidFill>
                  <a:schemeClr val="tx1">
                    <a:lumMod val="75000"/>
                    <a:lumOff val="25000"/>
                  </a:schemeClr>
                </a:solidFill>
                <a:latin typeface="Arial" panose="020B0604020202020204" pitchFamily="34" charset="0"/>
                <a:cs typeface="Arial" panose="020B0604020202020204" pitchFamily="34" charset="0"/>
              </a:rPr>
              <a:t>Célcsoport</a:t>
            </a:r>
          </a:p>
          <a:p>
            <a:pPr lvl="1" defTabSz="914400">
              <a:spcBef>
                <a:spcPct val="20000"/>
              </a:spcBef>
            </a:pPr>
            <a:r>
              <a:rPr lang="hu-HU" sz="1400" dirty="0">
                <a:latin typeface="Arial" panose="020B0604020202020204" pitchFamily="34" charset="0"/>
                <a:cs typeface="Arial" panose="020B0604020202020204" pitchFamily="34" charset="0"/>
              </a:rPr>
              <a:t>Elsősorban gárdonyi lakosok, potenciális pályázók, idelátogató vendégek</a:t>
            </a:r>
          </a:p>
          <a:p>
            <a:pPr lvl="1"/>
            <a:endParaRPr lang="hu-HU" sz="1400" dirty="0">
              <a:latin typeface="Arial" panose="020B0604020202020204" pitchFamily="34" charset="0"/>
              <a:cs typeface="Arial" panose="020B0604020202020204" pitchFamily="34" charset="0"/>
            </a:endParaRPr>
          </a:p>
          <a:p>
            <a:pPr marL="285750" indent="-285750" defTabSz="914400">
              <a:spcBef>
                <a:spcPct val="20000"/>
              </a:spcBef>
              <a:buFont typeface="Arial" panose="020B0604020202020204" pitchFamily="34" charset="0"/>
              <a:buChar char="•"/>
            </a:pPr>
            <a:r>
              <a:rPr lang="hu-HU" sz="1400" b="1" dirty="0">
                <a:solidFill>
                  <a:schemeClr val="tx1">
                    <a:lumMod val="75000"/>
                    <a:lumOff val="25000"/>
                  </a:schemeClr>
                </a:solidFill>
                <a:latin typeface="Arial" panose="020B0604020202020204" pitchFamily="34" charset="0"/>
                <a:cs typeface="Arial" panose="020B0604020202020204" pitchFamily="34" charset="0"/>
              </a:rPr>
              <a:t>13 kérdés</a:t>
            </a:r>
          </a:p>
          <a:p>
            <a:pPr lvl="1" defTabSz="914400">
              <a:spcBef>
                <a:spcPct val="20000"/>
              </a:spcBef>
            </a:pPr>
            <a:r>
              <a:rPr lang="hu-HU" sz="1400" dirty="0">
                <a:latin typeface="Arial" panose="020B0604020202020204" pitchFamily="34" charset="0"/>
                <a:cs typeface="Arial" panose="020B0604020202020204" pitchFamily="34" charset="0"/>
              </a:rPr>
              <a:t>11 témára irányuló</a:t>
            </a:r>
          </a:p>
          <a:p>
            <a:pPr lvl="1" defTabSz="914400">
              <a:spcBef>
                <a:spcPct val="20000"/>
              </a:spcBef>
            </a:pPr>
            <a:r>
              <a:rPr lang="hu-HU" sz="1400" dirty="0">
                <a:latin typeface="Arial" panose="020B0604020202020204" pitchFamily="34" charset="0"/>
                <a:cs typeface="Arial" panose="020B0604020202020204" pitchFamily="34" charset="0"/>
              </a:rPr>
              <a:t>2 demográfiai</a:t>
            </a:r>
          </a:p>
          <a:p>
            <a:pPr lvl="1"/>
            <a:endParaRPr lang="hu-HU" sz="1400" dirty="0" smtClean="0">
              <a:latin typeface="Arial" panose="020B0604020202020204" pitchFamily="34" charset="0"/>
              <a:cs typeface="Arial" panose="020B0604020202020204" pitchFamily="34" charset="0"/>
            </a:endParaRPr>
          </a:p>
          <a:p>
            <a:pPr lvl="1"/>
            <a:endParaRPr lang="hu-HU" sz="1400" dirty="0">
              <a:latin typeface="Arial" panose="020B0604020202020204" pitchFamily="34" charset="0"/>
              <a:cs typeface="Arial" panose="020B0604020202020204" pitchFamily="34" charset="0"/>
            </a:endParaRPr>
          </a:p>
          <a:p>
            <a:endParaRPr lang="hu-HU" dirty="0"/>
          </a:p>
        </p:txBody>
      </p:sp>
      <p:sp>
        <p:nvSpPr>
          <p:cNvPr id="2" name="Dia számának helye 1"/>
          <p:cNvSpPr>
            <a:spLocks noGrp="1"/>
          </p:cNvSpPr>
          <p:nvPr>
            <p:ph type="sldNum" sz="quarter" idx="12"/>
          </p:nvPr>
        </p:nvSpPr>
        <p:spPr/>
        <p:txBody>
          <a:bodyPr/>
          <a:lstStyle/>
          <a:p>
            <a:fld id="{774ECFDF-B4B8-4D79-9C23-DD008FAF0A0B}" type="slidenum">
              <a:rPr lang="hu-HU" smtClean="0"/>
              <a:t>3</a:t>
            </a:fld>
            <a:endParaRPr lang="hu-HU"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69865" y="3933825"/>
            <a:ext cx="4004270" cy="2192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599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p:txBody>
          <a:bodyPr/>
          <a:lstStyle/>
          <a:p>
            <a:r>
              <a:rPr lang="hu-HU" dirty="0" smtClean="0"/>
              <a:t>A VÁLASZADók demográfiai jellemzői</a:t>
            </a:r>
            <a:endParaRPr lang="hu-HU" dirty="0"/>
          </a:p>
        </p:txBody>
      </p:sp>
      <p:sp>
        <p:nvSpPr>
          <p:cNvPr id="7" name="Szöveg helye 6"/>
          <p:cNvSpPr>
            <a:spLocks noGrp="1"/>
          </p:cNvSpPr>
          <p:nvPr>
            <p:ph type="body" sz="half" idx="2"/>
          </p:nvPr>
        </p:nvSpPr>
        <p:spPr>
          <a:xfrm>
            <a:off x="5220072" y="2420888"/>
            <a:ext cx="3456384" cy="3610943"/>
          </a:xfrm>
        </p:spPr>
        <p:txBody>
          <a:bodyPr/>
          <a:lstStyle/>
          <a:p>
            <a:pPr marL="285750" indent="-285750">
              <a:buFont typeface="Arial" panose="020B0604020202020204" pitchFamily="34" charset="0"/>
              <a:buChar char="•"/>
            </a:pPr>
            <a:r>
              <a:rPr lang="hu-HU" b="1" dirty="0" smtClean="0">
                <a:solidFill>
                  <a:schemeClr val="tx1">
                    <a:lumMod val="75000"/>
                    <a:lumOff val="25000"/>
                  </a:schemeClr>
                </a:solidFill>
              </a:rPr>
              <a:t>Egyéb válaszok</a:t>
            </a:r>
            <a:endParaRPr lang="hu-HU" b="1" dirty="0">
              <a:solidFill>
                <a:schemeClr val="tx1">
                  <a:lumMod val="75000"/>
                  <a:lumOff val="25000"/>
                </a:schemeClr>
              </a:solidFill>
            </a:endParaRPr>
          </a:p>
          <a:p>
            <a:pPr lvl="1"/>
            <a:r>
              <a:rPr lang="hu-HU" sz="1400" dirty="0" smtClean="0"/>
              <a:t>Budapest</a:t>
            </a:r>
          </a:p>
          <a:p>
            <a:pPr lvl="1"/>
            <a:r>
              <a:rPr lang="hu-HU" sz="1400" dirty="0" smtClean="0"/>
              <a:t>Pécs</a:t>
            </a:r>
          </a:p>
          <a:p>
            <a:pPr lvl="1"/>
            <a:r>
              <a:rPr lang="hu-HU" sz="1400" dirty="0"/>
              <a:t>Székesfehérvár, de nagyon sokat járok Gárdonyba</a:t>
            </a:r>
            <a:endParaRPr lang="hu-HU" sz="1400" dirty="0" smtClean="0"/>
          </a:p>
          <a:p>
            <a:pPr lvl="1"/>
            <a:r>
              <a:rPr lang="hu-HU" sz="1400" dirty="0" smtClean="0"/>
              <a:t>Velence</a:t>
            </a:r>
          </a:p>
          <a:p>
            <a:pPr lvl="1"/>
            <a:r>
              <a:rPr lang="hu-HU" sz="1400" dirty="0" smtClean="0"/>
              <a:t>Gárdonyban</a:t>
            </a:r>
            <a:r>
              <a:rPr lang="hu-HU" sz="1400" dirty="0"/>
              <a:t>, és Agárdon is van </a:t>
            </a:r>
            <a:r>
              <a:rPr lang="hu-HU" sz="1400" dirty="0" smtClean="0"/>
              <a:t>ingatlanunk</a:t>
            </a:r>
          </a:p>
          <a:p>
            <a:pPr lvl="1"/>
            <a:r>
              <a:rPr lang="hu-HU" sz="1400" dirty="0" smtClean="0"/>
              <a:t>Nem </a:t>
            </a:r>
            <a:r>
              <a:rPr lang="hu-HU" sz="1400" dirty="0"/>
              <a:t>helyi lakos </a:t>
            </a:r>
            <a:r>
              <a:rPr lang="hu-HU" sz="1400" dirty="0" smtClean="0"/>
              <a:t>vagyok</a:t>
            </a:r>
          </a:p>
          <a:p>
            <a:pPr lvl="1"/>
            <a:r>
              <a:rPr lang="hu-HU" sz="1400" dirty="0"/>
              <a:t>Arnót (BAZ megye</a:t>
            </a:r>
            <a:r>
              <a:rPr lang="hu-HU" sz="1400" dirty="0" smtClean="0"/>
              <a:t>)</a:t>
            </a:r>
          </a:p>
          <a:p>
            <a:pPr lvl="1"/>
            <a:r>
              <a:rPr lang="hu-HU" sz="1400" dirty="0" smtClean="0"/>
              <a:t>Mogyoród</a:t>
            </a:r>
          </a:p>
          <a:p>
            <a:pPr lvl="1"/>
            <a:r>
              <a:rPr lang="hu-HU" sz="1400" dirty="0"/>
              <a:t>Budapest, de munka </a:t>
            </a:r>
            <a:r>
              <a:rPr lang="hu-HU" sz="1400" dirty="0" smtClean="0"/>
              <a:t>és szabadidő kapcsán </a:t>
            </a:r>
            <a:r>
              <a:rPr lang="hu-HU" sz="1400" dirty="0"/>
              <a:t>sokat </a:t>
            </a:r>
            <a:r>
              <a:rPr lang="hu-HU" sz="1400" dirty="0" smtClean="0"/>
              <a:t>járok </a:t>
            </a:r>
            <a:r>
              <a:rPr lang="hu-HU" sz="1400" dirty="0"/>
              <a:t>a </a:t>
            </a:r>
            <a:r>
              <a:rPr lang="hu-HU" sz="1400" dirty="0" smtClean="0"/>
              <a:t>településen</a:t>
            </a:r>
          </a:p>
          <a:p>
            <a:pPr lvl="1"/>
            <a:endParaRPr lang="hu-HU" sz="1400" dirty="0"/>
          </a:p>
        </p:txBody>
      </p:sp>
      <p:graphicFrame>
        <p:nvGraphicFramePr>
          <p:cNvPr id="8" name="Diagram 7"/>
          <p:cNvGraphicFramePr>
            <a:graphicFrameLocks/>
          </p:cNvGraphicFramePr>
          <p:nvPr>
            <p:extLst>
              <p:ext uri="{D42A27DB-BD31-4B8C-83A1-F6EECF244321}">
                <p14:modId xmlns:p14="http://schemas.microsoft.com/office/powerpoint/2010/main" val="687817436"/>
              </p:ext>
            </p:extLst>
          </p:nvPr>
        </p:nvGraphicFramePr>
        <p:xfrm>
          <a:off x="179512" y="2321701"/>
          <a:ext cx="6120680" cy="3710130"/>
        </p:xfrm>
        <a:graphic>
          <a:graphicData uri="http://schemas.openxmlformats.org/drawingml/2006/chart">
            <c:chart xmlns:c="http://schemas.openxmlformats.org/drawingml/2006/chart" xmlns:r="http://schemas.openxmlformats.org/officeDocument/2006/relationships" r:id="rId2"/>
          </a:graphicData>
        </a:graphic>
      </p:graphicFrame>
      <p:sp>
        <p:nvSpPr>
          <p:cNvPr id="9" name="Szövegdoboz 8"/>
          <p:cNvSpPr txBox="1"/>
          <p:nvPr/>
        </p:nvSpPr>
        <p:spPr>
          <a:xfrm>
            <a:off x="3786156" y="1484784"/>
            <a:ext cx="1800200" cy="369332"/>
          </a:xfrm>
          <a:prstGeom prst="rect">
            <a:avLst/>
          </a:prstGeom>
          <a:noFill/>
        </p:spPr>
        <p:txBody>
          <a:bodyPr wrap="square" rtlCol="0">
            <a:spAutoFit/>
          </a:bodyPr>
          <a:lstStyle/>
          <a:p>
            <a:pPr algn="ctr"/>
            <a:r>
              <a:rPr lang="hu-HU" b="1" dirty="0" smtClean="0"/>
              <a:t>Lakóhely</a:t>
            </a:r>
            <a:endParaRPr lang="hu-HU" b="1" dirty="0"/>
          </a:p>
        </p:txBody>
      </p:sp>
      <p:sp>
        <p:nvSpPr>
          <p:cNvPr id="2" name="Dia számának helye 1"/>
          <p:cNvSpPr>
            <a:spLocks noGrp="1"/>
          </p:cNvSpPr>
          <p:nvPr>
            <p:ph type="sldNum" sz="quarter" idx="12"/>
          </p:nvPr>
        </p:nvSpPr>
        <p:spPr/>
        <p:txBody>
          <a:bodyPr/>
          <a:lstStyle/>
          <a:p>
            <a:fld id="{774ECFDF-B4B8-4D79-9C23-DD008FAF0A0B}" type="slidenum">
              <a:rPr lang="hu-HU" smtClean="0"/>
              <a:t>4</a:t>
            </a:fld>
            <a:endParaRPr lang="hu-HU" dirty="0"/>
          </a:p>
        </p:txBody>
      </p:sp>
    </p:spTree>
    <p:extLst>
      <p:ext uri="{BB962C8B-B14F-4D97-AF65-F5344CB8AC3E}">
        <p14:creationId xmlns:p14="http://schemas.microsoft.com/office/powerpoint/2010/main" val="2693560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p:txBody>
          <a:bodyPr/>
          <a:lstStyle/>
          <a:p>
            <a:r>
              <a:rPr lang="hu-HU" dirty="0" smtClean="0"/>
              <a:t>A VÁLASZADók demográfiai jellemzői</a:t>
            </a:r>
            <a:endParaRPr lang="hu-HU" dirty="0"/>
          </a:p>
        </p:txBody>
      </p:sp>
      <p:sp>
        <p:nvSpPr>
          <p:cNvPr id="7" name="Szöveg helye 6"/>
          <p:cNvSpPr>
            <a:spLocks noGrp="1"/>
          </p:cNvSpPr>
          <p:nvPr>
            <p:ph type="body" sz="half" idx="2"/>
          </p:nvPr>
        </p:nvSpPr>
        <p:spPr>
          <a:xfrm>
            <a:off x="453456" y="6309320"/>
            <a:ext cx="8367016" cy="360040"/>
          </a:xfrm>
        </p:spPr>
        <p:txBody>
          <a:bodyPr>
            <a:normAutofit/>
          </a:bodyPr>
          <a:lstStyle/>
          <a:p>
            <a:pPr marL="285750" indent="-285750">
              <a:buFont typeface="Arial" panose="020B0604020202020204" pitchFamily="34" charset="0"/>
              <a:buChar char="•"/>
            </a:pPr>
            <a:r>
              <a:rPr lang="hu-HU" b="1" dirty="0" smtClean="0">
                <a:solidFill>
                  <a:schemeClr val="tx1">
                    <a:lumMod val="75000"/>
                    <a:lumOff val="25000"/>
                  </a:schemeClr>
                </a:solidFill>
              </a:rPr>
              <a:t>0 - 17 év közötti korosztályból senki nem töltötte ki a kérdőívet  </a:t>
            </a:r>
            <a:endParaRPr lang="hu-HU" b="1" dirty="0">
              <a:solidFill>
                <a:schemeClr val="tx1">
                  <a:lumMod val="75000"/>
                  <a:lumOff val="25000"/>
                </a:schemeClr>
              </a:solidFill>
            </a:endParaRPr>
          </a:p>
        </p:txBody>
      </p:sp>
      <p:sp>
        <p:nvSpPr>
          <p:cNvPr id="6" name="Szövegdoboz 5"/>
          <p:cNvSpPr txBox="1"/>
          <p:nvPr/>
        </p:nvSpPr>
        <p:spPr>
          <a:xfrm>
            <a:off x="3786156" y="1484784"/>
            <a:ext cx="1800200" cy="369332"/>
          </a:xfrm>
          <a:prstGeom prst="rect">
            <a:avLst/>
          </a:prstGeom>
          <a:noFill/>
        </p:spPr>
        <p:txBody>
          <a:bodyPr wrap="square" rtlCol="0">
            <a:spAutoFit/>
          </a:bodyPr>
          <a:lstStyle/>
          <a:p>
            <a:pPr algn="ctr"/>
            <a:r>
              <a:rPr lang="hu-HU" b="1" dirty="0" smtClean="0"/>
              <a:t>Korcsoport</a:t>
            </a:r>
            <a:endParaRPr lang="hu-HU" b="1" dirty="0"/>
          </a:p>
        </p:txBody>
      </p:sp>
      <p:graphicFrame>
        <p:nvGraphicFramePr>
          <p:cNvPr id="10" name="Diagram 9"/>
          <p:cNvGraphicFramePr>
            <a:graphicFrameLocks/>
          </p:cNvGraphicFramePr>
          <p:nvPr>
            <p:extLst>
              <p:ext uri="{D42A27DB-BD31-4B8C-83A1-F6EECF244321}">
                <p14:modId xmlns:p14="http://schemas.microsoft.com/office/powerpoint/2010/main" val="2015952203"/>
              </p:ext>
            </p:extLst>
          </p:nvPr>
        </p:nvGraphicFramePr>
        <p:xfrm>
          <a:off x="587765" y="2214156"/>
          <a:ext cx="8070363" cy="4095164"/>
        </p:xfrm>
        <a:graphic>
          <a:graphicData uri="http://schemas.openxmlformats.org/drawingml/2006/chart">
            <c:chart xmlns:c="http://schemas.openxmlformats.org/drawingml/2006/chart" xmlns:r="http://schemas.openxmlformats.org/officeDocument/2006/relationships" r:id="rId2"/>
          </a:graphicData>
        </a:graphic>
      </p:graphicFrame>
      <p:sp>
        <p:nvSpPr>
          <p:cNvPr id="2" name="Dia számának helye 1"/>
          <p:cNvSpPr>
            <a:spLocks noGrp="1"/>
          </p:cNvSpPr>
          <p:nvPr>
            <p:ph type="sldNum" sz="quarter" idx="12"/>
          </p:nvPr>
        </p:nvSpPr>
        <p:spPr/>
        <p:txBody>
          <a:bodyPr/>
          <a:lstStyle/>
          <a:p>
            <a:fld id="{774ECFDF-B4B8-4D79-9C23-DD008FAF0A0B}" type="slidenum">
              <a:rPr lang="hu-HU" smtClean="0"/>
              <a:t>5</a:t>
            </a:fld>
            <a:endParaRPr lang="hu-HU" dirty="0"/>
          </a:p>
        </p:txBody>
      </p:sp>
    </p:spTree>
    <p:extLst>
      <p:ext uri="{BB962C8B-B14F-4D97-AF65-F5344CB8AC3E}">
        <p14:creationId xmlns:p14="http://schemas.microsoft.com/office/powerpoint/2010/main" val="3763095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47989" y="188640"/>
            <a:ext cx="8588507" cy="720080"/>
          </a:xfrm>
        </p:spPr>
        <p:txBody>
          <a:bodyPr>
            <a:normAutofit fontScale="90000"/>
          </a:bodyPr>
          <a:lstStyle/>
          <a:p>
            <a:r>
              <a:rPr lang="hu-HU" sz="2700" dirty="0"/>
              <a:t>1. Ön mit tart a település </a:t>
            </a:r>
            <a:r>
              <a:rPr lang="hu-HU" sz="2700" u="sng" dirty="0"/>
              <a:t>erősségének </a:t>
            </a:r>
            <a:r>
              <a:rPr lang="hu-HU" sz="2700" dirty="0"/>
              <a:t>(1) kulturális, (2) szabadidős programok és (3) közösségi terek </a:t>
            </a:r>
            <a:r>
              <a:rPr lang="hu-HU" dirty="0"/>
              <a:t>tekintetében?</a:t>
            </a:r>
          </a:p>
        </p:txBody>
      </p:sp>
      <p:sp>
        <p:nvSpPr>
          <p:cNvPr id="7" name="Szöveg helye 6"/>
          <p:cNvSpPr>
            <a:spLocks noGrp="1"/>
          </p:cNvSpPr>
          <p:nvPr>
            <p:ph type="body" sz="half" idx="2"/>
          </p:nvPr>
        </p:nvSpPr>
        <p:spPr>
          <a:xfrm>
            <a:off x="453456" y="1340767"/>
            <a:ext cx="4118544" cy="4896545"/>
          </a:xfrm>
        </p:spPr>
        <p:txBody>
          <a:bodyPr>
            <a:normAutofit fontScale="92500" lnSpcReduction="10000"/>
          </a:bodyPr>
          <a:lstStyle/>
          <a:p>
            <a:pPr marL="285750" indent="-285750">
              <a:spcBef>
                <a:spcPts val="0"/>
              </a:spcBef>
              <a:spcAft>
                <a:spcPts val="600"/>
              </a:spcAft>
              <a:buFont typeface="Arial" panose="020B0604020202020204" pitchFamily="34" charset="0"/>
              <a:buChar char="•"/>
            </a:pPr>
            <a:r>
              <a:rPr lang="hu-HU" b="1" dirty="0" smtClean="0">
                <a:solidFill>
                  <a:schemeClr val="tx1">
                    <a:lumMod val="75000"/>
                    <a:lumOff val="25000"/>
                  </a:schemeClr>
                </a:solidFill>
              </a:rPr>
              <a:t>Kulturális programok</a:t>
            </a:r>
          </a:p>
          <a:p>
            <a:pPr lvl="1">
              <a:spcBef>
                <a:spcPts val="0"/>
              </a:spcBef>
              <a:spcAft>
                <a:spcPts val="600"/>
              </a:spcAft>
            </a:pPr>
            <a:r>
              <a:rPr lang="hu-HU" sz="1400" dirty="0" smtClean="0"/>
              <a:t>Velencei-tavi Hal-, Vad-, Bor- és Pálinkafesztivál</a:t>
            </a:r>
          </a:p>
          <a:p>
            <a:pPr lvl="1">
              <a:spcBef>
                <a:spcPts val="0"/>
              </a:spcBef>
              <a:spcAft>
                <a:spcPts val="600"/>
              </a:spcAft>
            </a:pPr>
            <a:r>
              <a:rPr lang="hu-HU" sz="1400" dirty="0" smtClean="0"/>
              <a:t>Irodalmi örökség (Gárdonyi Géza szellemisége)</a:t>
            </a:r>
          </a:p>
          <a:p>
            <a:pPr lvl="1">
              <a:spcBef>
                <a:spcPts val="0"/>
              </a:spcBef>
              <a:spcAft>
                <a:spcPts val="600"/>
              </a:spcAft>
            </a:pPr>
            <a:r>
              <a:rPr lang="hu-HU" sz="1400" dirty="0" smtClean="0"/>
              <a:t>Kiállítások</a:t>
            </a:r>
          </a:p>
          <a:p>
            <a:pPr lvl="1">
              <a:spcBef>
                <a:spcPts val="0"/>
              </a:spcBef>
              <a:spcAft>
                <a:spcPts val="600"/>
              </a:spcAft>
            </a:pPr>
            <a:r>
              <a:rPr lang="hu-HU" sz="1400" dirty="0" smtClean="0"/>
              <a:t>Koncertek</a:t>
            </a:r>
          </a:p>
          <a:p>
            <a:pPr lvl="1">
              <a:spcBef>
                <a:spcPts val="0"/>
              </a:spcBef>
              <a:spcAft>
                <a:spcPts val="600"/>
              </a:spcAft>
            </a:pPr>
            <a:r>
              <a:rPr lang="hu-HU" sz="1400" dirty="0" smtClean="0"/>
              <a:t>Nyári programok</a:t>
            </a:r>
          </a:p>
          <a:p>
            <a:pPr>
              <a:spcBef>
                <a:spcPts val="0"/>
              </a:spcBef>
              <a:spcAft>
                <a:spcPts val="600"/>
              </a:spcAft>
            </a:pPr>
            <a:endParaRPr lang="hu-HU" dirty="0"/>
          </a:p>
          <a:p>
            <a:pPr marL="285750" indent="-285750">
              <a:spcBef>
                <a:spcPts val="0"/>
              </a:spcBef>
              <a:spcAft>
                <a:spcPts val="600"/>
              </a:spcAft>
              <a:buFont typeface="Arial" panose="020B0604020202020204" pitchFamily="34" charset="0"/>
              <a:buChar char="•"/>
            </a:pPr>
            <a:r>
              <a:rPr lang="hu-HU" b="1" dirty="0" smtClean="0">
                <a:solidFill>
                  <a:schemeClr val="tx1">
                    <a:lumMod val="75000"/>
                    <a:lumOff val="25000"/>
                  </a:schemeClr>
                </a:solidFill>
              </a:rPr>
              <a:t>Szabadidős programok</a:t>
            </a:r>
          </a:p>
          <a:p>
            <a:pPr lvl="1">
              <a:spcBef>
                <a:spcPts val="0"/>
              </a:spcBef>
              <a:spcAft>
                <a:spcPts val="600"/>
              </a:spcAft>
            </a:pPr>
            <a:r>
              <a:rPr lang="hu-HU" sz="1400" dirty="0" smtClean="0"/>
              <a:t>Kerékpározás</a:t>
            </a:r>
          </a:p>
          <a:p>
            <a:pPr lvl="1">
              <a:spcBef>
                <a:spcPts val="0"/>
              </a:spcBef>
              <a:spcAft>
                <a:spcPts val="600"/>
              </a:spcAft>
            </a:pPr>
            <a:r>
              <a:rPr lang="hu-HU" sz="1400" dirty="0" smtClean="0"/>
              <a:t>Vízi sportok</a:t>
            </a:r>
          </a:p>
          <a:p>
            <a:pPr lvl="1">
              <a:spcBef>
                <a:spcPts val="0"/>
              </a:spcBef>
              <a:spcAft>
                <a:spcPts val="600"/>
              </a:spcAft>
            </a:pPr>
            <a:r>
              <a:rPr lang="hu-HU" sz="1400" dirty="0" smtClean="0"/>
              <a:t>Chernel István Madárvárta</a:t>
            </a:r>
          </a:p>
          <a:p>
            <a:pPr lvl="1">
              <a:spcBef>
                <a:spcPts val="0"/>
              </a:spcBef>
              <a:spcAft>
                <a:spcPts val="600"/>
              </a:spcAft>
            </a:pPr>
            <a:r>
              <a:rPr lang="hu-HU" sz="1400" dirty="0" smtClean="0"/>
              <a:t>Agárdi Gyógy- és Termálfürdő</a:t>
            </a:r>
          </a:p>
          <a:p>
            <a:pPr lvl="1">
              <a:spcBef>
                <a:spcPts val="0"/>
              </a:spcBef>
              <a:spcAft>
                <a:spcPts val="600"/>
              </a:spcAft>
            </a:pPr>
            <a:r>
              <a:rPr lang="hu-HU" sz="1400" dirty="0"/>
              <a:t>Gárdonyi </a:t>
            </a:r>
            <a:r>
              <a:rPr lang="hu-HU" sz="1400" dirty="0" smtClean="0"/>
              <a:t>Rönkvár</a:t>
            </a:r>
          </a:p>
          <a:p>
            <a:pPr lvl="1">
              <a:spcBef>
                <a:spcPts val="0"/>
              </a:spcBef>
              <a:spcAft>
                <a:spcPts val="600"/>
              </a:spcAft>
            </a:pPr>
            <a:r>
              <a:rPr lang="hu-HU" sz="1400" dirty="0" smtClean="0"/>
              <a:t>Parkerdő (Foci, tenisz, tollas, futás, street workout stb.)</a:t>
            </a:r>
          </a:p>
          <a:p>
            <a:pPr lvl="1">
              <a:spcBef>
                <a:spcPts val="0"/>
              </a:spcBef>
              <a:spcAft>
                <a:spcPts val="600"/>
              </a:spcAft>
            </a:pPr>
            <a:r>
              <a:rPr lang="hu-HU" sz="1400" dirty="0" smtClean="0"/>
              <a:t>Önszerveződő szabadidős programok</a:t>
            </a:r>
          </a:p>
          <a:p>
            <a:pPr lvl="1">
              <a:spcBef>
                <a:spcPts val="0"/>
              </a:spcBef>
              <a:spcAft>
                <a:spcPts val="600"/>
              </a:spcAft>
            </a:pPr>
            <a:r>
              <a:rPr lang="hu-HU" sz="1400" dirty="0" smtClean="0"/>
              <a:t>Strand</a:t>
            </a:r>
          </a:p>
          <a:p>
            <a:pPr lvl="1">
              <a:spcBef>
                <a:spcPts val="0"/>
              </a:spcBef>
              <a:spcAft>
                <a:spcPts val="600"/>
              </a:spcAft>
            </a:pPr>
            <a:endParaRPr lang="hu-HU" sz="1400" dirty="0" smtClean="0"/>
          </a:p>
          <a:p>
            <a:pPr lvl="1"/>
            <a:endParaRPr lang="hu-HU" sz="1400" dirty="0" smtClean="0"/>
          </a:p>
          <a:p>
            <a:pPr lvl="1"/>
            <a:endParaRPr lang="hu-HU" sz="1400" dirty="0"/>
          </a:p>
          <a:p>
            <a:pPr lvl="1"/>
            <a:endParaRPr lang="hu-HU" sz="1400" dirty="0"/>
          </a:p>
        </p:txBody>
      </p:sp>
      <p:sp>
        <p:nvSpPr>
          <p:cNvPr id="2" name="Szövegdoboz 1"/>
          <p:cNvSpPr txBox="1"/>
          <p:nvPr/>
        </p:nvSpPr>
        <p:spPr>
          <a:xfrm>
            <a:off x="4283968" y="1340768"/>
            <a:ext cx="4752528" cy="4308872"/>
          </a:xfrm>
          <a:prstGeom prst="rect">
            <a:avLst/>
          </a:prstGeom>
          <a:noFill/>
        </p:spPr>
        <p:txBody>
          <a:bodyPr wrap="square" rtlCol="0">
            <a:spAutoFit/>
          </a:bodyPr>
          <a:lstStyle/>
          <a:p>
            <a:pPr marL="285750" indent="-285750">
              <a:buFont typeface="Arial" panose="020B0604020202020204" pitchFamily="34" charset="0"/>
              <a:buChar char="•"/>
            </a:pPr>
            <a:r>
              <a:rPr lang="hu-HU" sz="1400" b="1" dirty="0">
                <a:solidFill>
                  <a:schemeClr val="tx1">
                    <a:lumMod val="75000"/>
                    <a:lumOff val="25000"/>
                  </a:schemeClr>
                </a:solidFill>
              </a:rPr>
              <a:t>Közösségi terek</a:t>
            </a:r>
          </a:p>
          <a:p>
            <a:pPr lvl="1">
              <a:spcAft>
                <a:spcPts val="600"/>
              </a:spcAft>
            </a:pPr>
            <a:r>
              <a:rPr lang="hu-HU" sz="1400" dirty="0"/>
              <a:t>Parkerdő</a:t>
            </a:r>
          </a:p>
          <a:p>
            <a:pPr lvl="1">
              <a:spcAft>
                <a:spcPts val="600"/>
              </a:spcAft>
            </a:pPr>
            <a:r>
              <a:rPr lang="hu-HU" sz="1400" dirty="0"/>
              <a:t>Magtár</a:t>
            </a:r>
          </a:p>
          <a:p>
            <a:pPr lvl="1">
              <a:spcAft>
                <a:spcPts val="600"/>
              </a:spcAft>
            </a:pPr>
            <a:r>
              <a:rPr lang="hu-HU" sz="1400" dirty="0" smtClean="0"/>
              <a:t>Gárdonyi Rönkvár</a:t>
            </a:r>
            <a:endParaRPr lang="hu-HU" sz="1400" dirty="0"/>
          </a:p>
          <a:p>
            <a:pPr lvl="1">
              <a:spcAft>
                <a:spcPts val="600"/>
              </a:spcAft>
            </a:pPr>
            <a:r>
              <a:rPr lang="hu-HU" sz="1400" dirty="0"/>
              <a:t>Nemzedékek Háza</a:t>
            </a:r>
          </a:p>
          <a:p>
            <a:pPr lvl="1">
              <a:spcAft>
                <a:spcPts val="600"/>
              </a:spcAft>
            </a:pPr>
            <a:r>
              <a:rPr lang="hu-HU" sz="1400" dirty="0"/>
              <a:t>Gesztenyéskert</a:t>
            </a:r>
          </a:p>
          <a:p>
            <a:pPr lvl="1">
              <a:spcAft>
                <a:spcPts val="600"/>
              </a:spcAft>
            </a:pPr>
            <a:r>
              <a:rPr lang="hu-HU" sz="1400" dirty="0"/>
              <a:t>Tópart</a:t>
            </a:r>
          </a:p>
          <a:p>
            <a:pPr lvl="1">
              <a:spcAft>
                <a:spcPts val="600"/>
              </a:spcAft>
            </a:pPr>
            <a:r>
              <a:rPr lang="hu-HU" sz="1400" dirty="0"/>
              <a:t>Játszóterek</a:t>
            </a:r>
          </a:p>
          <a:p>
            <a:pPr lvl="1">
              <a:spcAft>
                <a:spcPts val="600"/>
              </a:spcAft>
            </a:pPr>
            <a:r>
              <a:rPr lang="hu-HU" sz="1400" dirty="0"/>
              <a:t>Zöld felületek</a:t>
            </a:r>
          </a:p>
          <a:p>
            <a:pPr lvl="1">
              <a:spcAft>
                <a:spcPts val="600"/>
              </a:spcAft>
            </a:pPr>
            <a:r>
              <a:rPr lang="hu-HU" sz="1400" dirty="0"/>
              <a:t>Kerékpárút</a:t>
            </a:r>
          </a:p>
          <a:p>
            <a:pPr lvl="1">
              <a:spcAft>
                <a:spcPts val="600"/>
              </a:spcAft>
            </a:pPr>
            <a:r>
              <a:rPr lang="hu-HU" sz="1400" dirty="0"/>
              <a:t>Dinnyési Templomkert Hagyományőrző Turisztikai Központ</a:t>
            </a:r>
          </a:p>
          <a:p>
            <a:pPr lvl="1">
              <a:spcAft>
                <a:spcPts val="600"/>
              </a:spcAft>
            </a:pPr>
            <a:r>
              <a:rPr lang="hu-HU" sz="1400" dirty="0"/>
              <a:t>Agárdi Közösségi </a:t>
            </a:r>
            <a:r>
              <a:rPr lang="hu-HU" sz="1400" dirty="0" smtClean="0"/>
              <a:t>Ház</a:t>
            </a:r>
          </a:p>
          <a:p>
            <a:pPr lvl="1">
              <a:spcAft>
                <a:spcPts val="600"/>
              </a:spcAft>
            </a:pPr>
            <a:r>
              <a:rPr lang="hu-HU" sz="1400" dirty="0" smtClean="0"/>
              <a:t>A Velencei-tó és a Velencei-hegység közelsége</a:t>
            </a:r>
            <a:endParaRPr lang="hu-HU" sz="1400" dirty="0"/>
          </a:p>
          <a:p>
            <a:endParaRPr lang="hu-HU" dirty="0"/>
          </a:p>
        </p:txBody>
      </p:sp>
      <p:sp>
        <p:nvSpPr>
          <p:cNvPr id="3" name="Szövegdoboz 2"/>
          <p:cNvSpPr txBox="1"/>
          <p:nvPr/>
        </p:nvSpPr>
        <p:spPr>
          <a:xfrm>
            <a:off x="4572000" y="5877272"/>
            <a:ext cx="4248472" cy="523220"/>
          </a:xfrm>
          <a:prstGeom prst="rect">
            <a:avLst/>
          </a:prstGeom>
          <a:noFill/>
        </p:spPr>
        <p:txBody>
          <a:bodyPr wrap="square" rtlCol="0">
            <a:spAutoFit/>
          </a:bodyPr>
          <a:lstStyle/>
          <a:p>
            <a:r>
              <a:rPr lang="hu-HU" sz="1400" i="1" dirty="0" smtClean="0"/>
              <a:t>„A helyi családok igénylik a közösségi programokat”</a:t>
            </a:r>
          </a:p>
          <a:p>
            <a:r>
              <a:rPr lang="hu-HU" sz="1400" i="1" dirty="0" smtClean="0"/>
              <a:t>„Sokszínűség, befogadás”</a:t>
            </a:r>
            <a:endParaRPr lang="hu-HU" sz="1400" dirty="0"/>
          </a:p>
        </p:txBody>
      </p:sp>
      <p:sp>
        <p:nvSpPr>
          <p:cNvPr id="5" name="Dia számának helye 4"/>
          <p:cNvSpPr>
            <a:spLocks noGrp="1"/>
          </p:cNvSpPr>
          <p:nvPr>
            <p:ph type="sldNum" sz="quarter" idx="12"/>
          </p:nvPr>
        </p:nvSpPr>
        <p:spPr/>
        <p:txBody>
          <a:bodyPr/>
          <a:lstStyle/>
          <a:p>
            <a:fld id="{774ECFDF-B4B8-4D79-9C23-DD008FAF0A0B}" type="slidenum">
              <a:rPr lang="hu-HU" smtClean="0"/>
              <a:t>6</a:t>
            </a:fld>
            <a:endParaRPr lang="hu-HU" dirty="0"/>
          </a:p>
        </p:txBody>
      </p:sp>
    </p:spTree>
    <p:extLst>
      <p:ext uri="{BB962C8B-B14F-4D97-AF65-F5344CB8AC3E}">
        <p14:creationId xmlns:p14="http://schemas.microsoft.com/office/powerpoint/2010/main" val="3938376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47989" y="188640"/>
            <a:ext cx="8588507" cy="720080"/>
          </a:xfrm>
        </p:spPr>
        <p:txBody>
          <a:bodyPr>
            <a:normAutofit fontScale="90000"/>
          </a:bodyPr>
          <a:lstStyle/>
          <a:p>
            <a:r>
              <a:rPr lang="hu-HU" sz="2800" dirty="0"/>
              <a:t>2. Ön mit tart a település </a:t>
            </a:r>
            <a:r>
              <a:rPr lang="hu-HU" sz="2800" u="sng" dirty="0"/>
              <a:t>gyengeségének</a:t>
            </a:r>
            <a:r>
              <a:rPr lang="hu-HU" sz="2800" dirty="0"/>
              <a:t> (1) kulturális, (2) szabadidős programok és (3) közösségi terek tekintetében?</a:t>
            </a:r>
            <a:endParaRPr lang="hu-HU" dirty="0"/>
          </a:p>
        </p:txBody>
      </p:sp>
      <p:sp>
        <p:nvSpPr>
          <p:cNvPr id="6" name="Szöveg helye 6"/>
          <p:cNvSpPr>
            <a:spLocks noGrp="1"/>
          </p:cNvSpPr>
          <p:nvPr>
            <p:ph type="body" sz="half" idx="2"/>
          </p:nvPr>
        </p:nvSpPr>
        <p:spPr>
          <a:xfrm>
            <a:off x="453456" y="1340767"/>
            <a:ext cx="4118544" cy="4896545"/>
          </a:xfrm>
        </p:spPr>
        <p:txBody>
          <a:bodyPr>
            <a:normAutofit/>
          </a:bodyPr>
          <a:lstStyle/>
          <a:p>
            <a:pPr marL="285750" indent="-285750">
              <a:spcBef>
                <a:spcPts val="0"/>
              </a:spcBef>
              <a:spcAft>
                <a:spcPts val="600"/>
              </a:spcAft>
              <a:buFont typeface="Arial" panose="020B0604020202020204" pitchFamily="34" charset="0"/>
              <a:buChar char="•"/>
            </a:pPr>
            <a:r>
              <a:rPr lang="hu-HU" b="1" dirty="0" smtClean="0">
                <a:solidFill>
                  <a:schemeClr val="tx1">
                    <a:lumMod val="75000"/>
                    <a:lumOff val="25000"/>
                  </a:schemeClr>
                </a:solidFill>
              </a:rPr>
              <a:t>Kulturális programok</a:t>
            </a:r>
          </a:p>
          <a:p>
            <a:pPr lvl="1">
              <a:spcBef>
                <a:spcPts val="0"/>
              </a:spcBef>
              <a:spcAft>
                <a:spcPts val="600"/>
              </a:spcAft>
            </a:pPr>
            <a:r>
              <a:rPr lang="hu-HU" sz="1400" dirty="0" smtClean="0"/>
              <a:t>Gyenge információáramlás</a:t>
            </a:r>
          </a:p>
          <a:p>
            <a:pPr lvl="1">
              <a:spcBef>
                <a:spcPts val="0"/>
              </a:spcBef>
              <a:spcAft>
                <a:spcPts val="600"/>
              </a:spcAft>
            </a:pPr>
            <a:r>
              <a:rPr lang="hu-HU" sz="1400" dirty="0" smtClean="0"/>
              <a:t>Tizenéveseknek szóló programok (színház, koncert, beszélgetés)</a:t>
            </a:r>
          </a:p>
          <a:p>
            <a:pPr lvl="1">
              <a:spcBef>
                <a:spcPts val="0"/>
              </a:spcBef>
              <a:spcAft>
                <a:spcPts val="600"/>
              </a:spcAft>
            </a:pPr>
            <a:r>
              <a:rPr lang="hu-HU" sz="1400" dirty="0" smtClean="0"/>
              <a:t>30+ korosztályhoz szóló programok</a:t>
            </a:r>
          </a:p>
          <a:p>
            <a:pPr lvl="1">
              <a:spcBef>
                <a:spcPts val="0"/>
              </a:spcBef>
              <a:spcAft>
                <a:spcPts val="600"/>
              </a:spcAft>
            </a:pPr>
            <a:r>
              <a:rPr lang="hu-HU" sz="1400" dirty="0" smtClean="0"/>
              <a:t>Helytörténeti galéria, helyi művészek bemutatkozása</a:t>
            </a:r>
          </a:p>
          <a:p>
            <a:pPr lvl="1">
              <a:spcBef>
                <a:spcPts val="0"/>
              </a:spcBef>
              <a:spcAft>
                <a:spcPts val="600"/>
              </a:spcAft>
            </a:pPr>
            <a:r>
              <a:rPr lang="hu-HU" sz="1400" dirty="0" smtClean="0"/>
              <a:t>Kevés minőségi program</a:t>
            </a:r>
          </a:p>
          <a:p>
            <a:pPr lvl="1">
              <a:spcBef>
                <a:spcPts val="0"/>
              </a:spcBef>
              <a:spcAft>
                <a:spcPts val="600"/>
              </a:spcAft>
            </a:pPr>
            <a:r>
              <a:rPr lang="hu-HU" sz="1400" dirty="0" smtClean="0"/>
              <a:t>Más települések bevonása</a:t>
            </a:r>
          </a:p>
          <a:p>
            <a:pPr lvl="1">
              <a:spcBef>
                <a:spcPts val="0"/>
              </a:spcBef>
              <a:spcAft>
                <a:spcPts val="600"/>
              </a:spcAft>
            </a:pPr>
            <a:r>
              <a:rPr lang="hu-HU" sz="1400" dirty="0" smtClean="0"/>
              <a:t>Nyelvgyakorlási lehetőségek</a:t>
            </a:r>
          </a:p>
          <a:p>
            <a:pPr>
              <a:spcBef>
                <a:spcPts val="0"/>
              </a:spcBef>
              <a:spcAft>
                <a:spcPts val="600"/>
              </a:spcAft>
            </a:pPr>
            <a:endParaRPr lang="hu-HU" dirty="0"/>
          </a:p>
          <a:p>
            <a:pPr marL="285750" indent="-285750">
              <a:spcBef>
                <a:spcPts val="0"/>
              </a:spcBef>
              <a:spcAft>
                <a:spcPts val="600"/>
              </a:spcAft>
              <a:buFont typeface="Arial" panose="020B0604020202020204" pitchFamily="34" charset="0"/>
              <a:buChar char="•"/>
            </a:pPr>
            <a:r>
              <a:rPr lang="hu-HU" b="1" dirty="0" smtClean="0">
                <a:solidFill>
                  <a:schemeClr val="tx1">
                    <a:lumMod val="75000"/>
                    <a:lumOff val="25000"/>
                  </a:schemeClr>
                </a:solidFill>
              </a:rPr>
              <a:t>Szabadidős programok</a:t>
            </a:r>
          </a:p>
          <a:p>
            <a:pPr lvl="1">
              <a:spcBef>
                <a:spcPts val="0"/>
              </a:spcBef>
              <a:spcAft>
                <a:spcPts val="600"/>
              </a:spcAft>
            </a:pPr>
            <a:r>
              <a:rPr lang="hu-HU" sz="1400" dirty="0" smtClean="0"/>
              <a:t>Szezonalitás</a:t>
            </a:r>
          </a:p>
          <a:p>
            <a:pPr lvl="1">
              <a:spcBef>
                <a:spcPts val="0"/>
              </a:spcBef>
              <a:spcAft>
                <a:spcPts val="600"/>
              </a:spcAft>
            </a:pPr>
            <a:r>
              <a:rPr lang="hu-HU" sz="1400" dirty="0" smtClean="0"/>
              <a:t>Játszóház hiánya</a:t>
            </a:r>
          </a:p>
          <a:p>
            <a:pPr lvl="1"/>
            <a:endParaRPr lang="hu-HU" sz="1400" dirty="0" smtClean="0"/>
          </a:p>
          <a:p>
            <a:pPr lvl="1"/>
            <a:endParaRPr lang="hu-HU" sz="1400" dirty="0"/>
          </a:p>
          <a:p>
            <a:pPr lvl="1"/>
            <a:endParaRPr lang="hu-HU" sz="1400" dirty="0"/>
          </a:p>
        </p:txBody>
      </p:sp>
      <p:sp>
        <p:nvSpPr>
          <p:cNvPr id="8" name="Szöveg helye 6"/>
          <p:cNvSpPr txBox="1">
            <a:spLocks/>
          </p:cNvSpPr>
          <p:nvPr/>
        </p:nvSpPr>
        <p:spPr>
          <a:xfrm>
            <a:off x="4355976" y="1373623"/>
            <a:ext cx="4118544" cy="5484377"/>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pPr marL="285750" indent="-285750">
              <a:spcBef>
                <a:spcPts val="0"/>
              </a:spcBef>
              <a:spcAft>
                <a:spcPts val="600"/>
              </a:spcAft>
              <a:buFont typeface="Arial" panose="020B0604020202020204" pitchFamily="34" charset="0"/>
              <a:buChar char="•"/>
            </a:pPr>
            <a:r>
              <a:rPr lang="hu-HU" b="1" dirty="0" smtClean="0">
                <a:solidFill>
                  <a:schemeClr val="tx1">
                    <a:lumMod val="75000"/>
                    <a:lumOff val="25000"/>
                  </a:schemeClr>
                </a:solidFill>
              </a:rPr>
              <a:t>Közösségi terek</a:t>
            </a:r>
          </a:p>
          <a:p>
            <a:pPr lvl="1">
              <a:spcBef>
                <a:spcPts val="0"/>
              </a:spcBef>
              <a:spcAft>
                <a:spcPts val="600"/>
              </a:spcAft>
            </a:pPr>
            <a:r>
              <a:rPr lang="hu-HU" sz="1400" dirty="0" smtClean="0"/>
              <a:t>Az egész évben használható közösségi terek hiánya</a:t>
            </a:r>
          </a:p>
          <a:p>
            <a:pPr lvl="1">
              <a:spcBef>
                <a:spcPts val="0"/>
              </a:spcBef>
              <a:spcAft>
                <a:spcPts val="600"/>
              </a:spcAft>
            </a:pPr>
            <a:r>
              <a:rPr lang="hu-HU" sz="1400" dirty="0" smtClean="0"/>
              <a:t>Nincs állandó sport. És kulturális létesítmény</a:t>
            </a:r>
          </a:p>
          <a:p>
            <a:pPr lvl="1">
              <a:spcBef>
                <a:spcPts val="0"/>
              </a:spcBef>
              <a:spcAft>
                <a:spcPts val="600"/>
              </a:spcAft>
            </a:pPr>
            <a:r>
              <a:rPr lang="hu-HU" sz="1400" dirty="0" smtClean="0"/>
              <a:t>Nincs a jelen kor igényeit kielégítő, impulzusgazdag szabadidős tér</a:t>
            </a:r>
          </a:p>
          <a:p>
            <a:pPr lvl="1">
              <a:spcBef>
                <a:spcPts val="0"/>
              </a:spcBef>
              <a:spcAft>
                <a:spcPts val="600"/>
              </a:spcAft>
            </a:pPr>
            <a:r>
              <a:rPr lang="hu-HU" sz="1400" dirty="0" smtClean="0"/>
              <a:t>Nincs belváros</a:t>
            </a:r>
          </a:p>
          <a:p>
            <a:pPr lvl="1">
              <a:spcBef>
                <a:spcPts val="0"/>
              </a:spcBef>
              <a:spcAft>
                <a:spcPts val="600"/>
              </a:spcAft>
            </a:pPr>
            <a:r>
              <a:rPr lang="hu-HU" sz="1400" dirty="0" smtClean="0"/>
              <a:t>A 7-es út és a vasút kettévágja a települést</a:t>
            </a:r>
          </a:p>
          <a:p>
            <a:pPr lvl="1">
              <a:spcBef>
                <a:spcPts val="0"/>
              </a:spcBef>
              <a:spcAft>
                <a:spcPts val="600"/>
              </a:spcAft>
            </a:pPr>
            <a:r>
              <a:rPr lang="hu-HU" sz="1400" dirty="0" smtClean="0"/>
              <a:t>Gárdonyi Könyvtárat bővíteni, modernizálni kellene</a:t>
            </a:r>
          </a:p>
          <a:p>
            <a:pPr lvl="1">
              <a:spcBef>
                <a:spcPts val="0"/>
              </a:spcBef>
              <a:spcAft>
                <a:spcPts val="600"/>
              </a:spcAft>
            </a:pPr>
            <a:r>
              <a:rPr lang="hu-HU" sz="1400" dirty="0" smtClean="0"/>
              <a:t>Nincs olyan tér, ami kihasználná a Velencei-tavat, mint adottságot</a:t>
            </a:r>
          </a:p>
          <a:p>
            <a:pPr lvl="1">
              <a:spcBef>
                <a:spcPts val="0"/>
              </a:spcBef>
              <a:spcAft>
                <a:spcPts val="600"/>
              </a:spcAft>
            </a:pPr>
            <a:r>
              <a:rPr lang="hu-HU" sz="1400" dirty="0" smtClean="0"/>
              <a:t>Művelődési házak kihasználatlansága</a:t>
            </a:r>
          </a:p>
          <a:p>
            <a:pPr lvl="1">
              <a:spcBef>
                <a:spcPts val="0"/>
              </a:spcBef>
              <a:spcAft>
                <a:spcPts val="600"/>
              </a:spcAft>
            </a:pPr>
            <a:r>
              <a:rPr lang="hu-HU" sz="1400" dirty="0" smtClean="0"/>
              <a:t>Utak állapota katasztrofális</a:t>
            </a:r>
          </a:p>
          <a:p>
            <a:pPr lvl="1">
              <a:spcBef>
                <a:spcPts val="0"/>
              </a:spcBef>
              <a:spcAft>
                <a:spcPts val="600"/>
              </a:spcAft>
            </a:pPr>
            <a:r>
              <a:rPr lang="hu-HU" sz="1400" dirty="0" smtClean="0"/>
              <a:t>Nincs mozi</a:t>
            </a:r>
          </a:p>
          <a:p>
            <a:pPr lvl="1">
              <a:spcBef>
                <a:spcPts val="0"/>
              </a:spcBef>
              <a:spcAft>
                <a:spcPts val="600"/>
              </a:spcAft>
            </a:pPr>
            <a:r>
              <a:rPr lang="hu-HU" sz="1400" dirty="0" smtClean="0"/>
              <a:t>Kevés színvonalas sportpálya</a:t>
            </a:r>
          </a:p>
          <a:p>
            <a:pPr lvl="1">
              <a:spcBef>
                <a:spcPts val="0"/>
              </a:spcBef>
              <a:spcAft>
                <a:spcPts val="600"/>
              </a:spcAft>
            </a:pPr>
            <a:r>
              <a:rPr lang="hu-HU" sz="1400" dirty="0" smtClean="0"/>
              <a:t>Lemeztetős, ipari jellegű épületek a központban</a:t>
            </a:r>
          </a:p>
          <a:p>
            <a:pPr lvl="1">
              <a:spcBef>
                <a:spcPts val="0"/>
              </a:spcBef>
              <a:spcAft>
                <a:spcPts val="600"/>
              </a:spcAft>
            </a:pPr>
            <a:r>
              <a:rPr lang="hu-HU" sz="1400" dirty="0" smtClean="0"/>
              <a:t>Játszóterek</a:t>
            </a:r>
          </a:p>
          <a:p>
            <a:pPr lvl="1">
              <a:spcBef>
                <a:spcPts val="0"/>
              </a:spcBef>
              <a:spcAft>
                <a:spcPts val="600"/>
              </a:spcAft>
            </a:pPr>
            <a:r>
              <a:rPr lang="hu-HU" sz="1400" dirty="0" smtClean="0"/>
              <a:t>Szórakozóhelyek, táncos helyek csak nyáron vannak</a:t>
            </a:r>
          </a:p>
          <a:p>
            <a:pPr lvl="1"/>
            <a:endParaRPr lang="hu-HU" sz="1400" dirty="0" smtClean="0"/>
          </a:p>
          <a:p>
            <a:pPr lvl="1"/>
            <a:endParaRPr lang="hu-HU" sz="1400" dirty="0" smtClean="0"/>
          </a:p>
          <a:p>
            <a:pPr lvl="1"/>
            <a:endParaRPr lang="hu-HU" sz="1400" dirty="0"/>
          </a:p>
        </p:txBody>
      </p:sp>
      <p:sp>
        <p:nvSpPr>
          <p:cNvPr id="5" name="Szövegdoboz 4"/>
          <p:cNvSpPr txBox="1"/>
          <p:nvPr/>
        </p:nvSpPr>
        <p:spPr>
          <a:xfrm>
            <a:off x="755576" y="6086043"/>
            <a:ext cx="5112568" cy="584775"/>
          </a:xfrm>
          <a:prstGeom prst="rect">
            <a:avLst/>
          </a:prstGeom>
          <a:noFill/>
        </p:spPr>
        <p:txBody>
          <a:bodyPr wrap="square" rtlCol="0">
            <a:spAutoFit/>
          </a:bodyPr>
          <a:lstStyle/>
          <a:p>
            <a:r>
              <a:rPr lang="hu-HU" i="1" dirty="0" smtClean="0"/>
              <a:t>„</a:t>
            </a:r>
            <a:r>
              <a:rPr lang="hu-HU" sz="1400" i="1" dirty="0" smtClean="0"/>
              <a:t>Forráshiány</a:t>
            </a:r>
            <a:r>
              <a:rPr lang="hu-HU" i="1" dirty="0" smtClean="0"/>
              <a:t>”</a:t>
            </a:r>
          </a:p>
          <a:p>
            <a:r>
              <a:rPr lang="hu-HU" sz="1400" i="1" dirty="0" smtClean="0"/>
              <a:t>„Kevés a lehetőség rossz idő esetére”</a:t>
            </a:r>
            <a:endParaRPr lang="hu-HU" sz="1400" i="1" dirty="0"/>
          </a:p>
        </p:txBody>
      </p:sp>
      <p:sp>
        <p:nvSpPr>
          <p:cNvPr id="9" name="Dia számának helye 8"/>
          <p:cNvSpPr>
            <a:spLocks noGrp="1"/>
          </p:cNvSpPr>
          <p:nvPr>
            <p:ph type="sldNum" sz="quarter" idx="12"/>
          </p:nvPr>
        </p:nvSpPr>
        <p:spPr/>
        <p:txBody>
          <a:bodyPr/>
          <a:lstStyle/>
          <a:p>
            <a:fld id="{774ECFDF-B4B8-4D79-9C23-DD008FAF0A0B}" type="slidenum">
              <a:rPr lang="hu-HU" smtClean="0"/>
              <a:t>7</a:t>
            </a:fld>
            <a:endParaRPr lang="hu-HU" dirty="0"/>
          </a:p>
        </p:txBody>
      </p:sp>
    </p:spTree>
    <p:extLst>
      <p:ext uri="{BB962C8B-B14F-4D97-AF65-F5344CB8AC3E}">
        <p14:creationId xmlns:p14="http://schemas.microsoft.com/office/powerpoint/2010/main" val="3055887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251520" y="210256"/>
            <a:ext cx="8892480" cy="720080"/>
          </a:xfrm>
        </p:spPr>
        <p:txBody>
          <a:bodyPr>
            <a:normAutofit fontScale="90000"/>
          </a:bodyPr>
          <a:lstStyle/>
          <a:p>
            <a:r>
              <a:rPr lang="hu-HU" sz="2800" dirty="0"/>
              <a:t>3. Ön mennyire ért egyet azzal az állítással, hogy az egyes településrészeken </a:t>
            </a:r>
            <a:r>
              <a:rPr lang="hu-HU" sz="2800" dirty="0" smtClean="0"/>
              <a:t>kialakultak </a:t>
            </a:r>
            <a:r>
              <a:rPr lang="hu-HU" sz="2800" dirty="0"/>
              <a:t>a lakossági igényeket kiszolgáló terek</a:t>
            </a:r>
            <a:r>
              <a:rPr lang="hu-HU" sz="2800" dirty="0" smtClean="0"/>
              <a:t>?</a:t>
            </a:r>
            <a:endParaRPr lang="hu-HU" dirty="0"/>
          </a:p>
        </p:txBody>
      </p:sp>
      <p:sp>
        <p:nvSpPr>
          <p:cNvPr id="7" name="Szöveg helye 6"/>
          <p:cNvSpPr>
            <a:spLocks noGrp="1"/>
          </p:cNvSpPr>
          <p:nvPr>
            <p:ph type="body" sz="half" idx="2"/>
          </p:nvPr>
        </p:nvSpPr>
        <p:spPr>
          <a:xfrm>
            <a:off x="309440" y="5445224"/>
            <a:ext cx="8367016" cy="936104"/>
          </a:xfrm>
        </p:spPr>
        <p:txBody>
          <a:bodyPr>
            <a:normAutofit/>
          </a:bodyPr>
          <a:lstStyle/>
          <a:p>
            <a:pPr marL="285750" indent="-285750">
              <a:buFont typeface="Arial" panose="020B0604020202020204" pitchFamily="34" charset="0"/>
              <a:buChar char="•"/>
            </a:pPr>
            <a:r>
              <a:rPr lang="hu-HU" b="1" dirty="0" smtClean="0">
                <a:solidFill>
                  <a:schemeClr val="tx1">
                    <a:lumMod val="75000"/>
                    <a:lumOff val="25000"/>
                  </a:schemeClr>
                </a:solidFill>
              </a:rPr>
              <a:t>A válaszadók 35%-a nem foglal állást a kérdésben.</a:t>
            </a:r>
          </a:p>
          <a:p>
            <a:pPr marL="285750" indent="-285750">
              <a:buFont typeface="Arial" panose="020B0604020202020204" pitchFamily="34" charset="0"/>
              <a:buChar char="•"/>
            </a:pPr>
            <a:r>
              <a:rPr lang="hu-HU" b="1" dirty="0" smtClean="0">
                <a:solidFill>
                  <a:schemeClr val="tx1">
                    <a:lumMod val="75000"/>
                    <a:lumOff val="25000"/>
                  </a:schemeClr>
                </a:solidFill>
              </a:rPr>
              <a:t>10% egyáltalán nem, 38% pedig inkább nem ért egyet az állítással.</a:t>
            </a:r>
          </a:p>
          <a:p>
            <a:pPr marL="285750" indent="-285750">
              <a:buFont typeface="Arial" panose="020B0604020202020204" pitchFamily="34" charset="0"/>
              <a:buChar char="•"/>
            </a:pPr>
            <a:r>
              <a:rPr lang="hu-HU" b="1" dirty="0" smtClean="0">
                <a:solidFill>
                  <a:schemeClr val="tx1">
                    <a:lumMod val="75000"/>
                    <a:lumOff val="25000"/>
                  </a:schemeClr>
                </a:solidFill>
              </a:rPr>
              <a:t>14% inkább egyetért és mindössze 3% gondolja teljes mértékben helytállónak az állítást.</a:t>
            </a:r>
            <a:endParaRPr lang="hu-HU" b="1" dirty="0">
              <a:solidFill>
                <a:schemeClr val="tx1">
                  <a:lumMod val="75000"/>
                  <a:lumOff val="25000"/>
                </a:schemeClr>
              </a:solidFill>
            </a:endParaRPr>
          </a:p>
        </p:txBody>
      </p:sp>
      <p:graphicFrame>
        <p:nvGraphicFramePr>
          <p:cNvPr id="8" name="Diagram 7"/>
          <p:cNvGraphicFramePr>
            <a:graphicFrameLocks/>
          </p:cNvGraphicFramePr>
          <p:nvPr>
            <p:extLst>
              <p:ext uri="{D42A27DB-BD31-4B8C-83A1-F6EECF244321}">
                <p14:modId xmlns:p14="http://schemas.microsoft.com/office/powerpoint/2010/main" val="498099744"/>
              </p:ext>
            </p:extLst>
          </p:nvPr>
        </p:nvGraphicFramePr>
        <p:xfrm>
          <a:off x="309440" y="1556792"/>
          <a:ext cx="8367016" cy="3675856"/>
        </p:xfrm>
        <a:graphic>
          <a:graphicData uri="http://schemas.openxmlformats.org/drawingml/2006/chart">
            <c:chart xmlns:c="http://schemas.openxmlformats.org/drawingml/2006/chart" xmlns:r="http://schemas.openxmlformats.org/officeDocument/2006/relationships" r:id="rId2"/>
          </a:graphicData>
        </a:graphic>
      </p:graphicFrame>
      <p:sp>
        <p:nvSpPr>
          <p:cNvPr id="2" name="Dia számának helye 1"/>
          <p:cNvSpPr>
            <a:spLocks noGrp="1"/>
          </p:cNvSpPr>
          <p:nvPr>
            <p:ph type="sldNum" sz="quarter" idx="12"/>
          </p:nvPr>
        </p:nvSpPr>
        <p:spPr/>
        <p:txBody>
          <a:bodyPr/>
          <a:lstStyle/>
          <a:p>
            <a:fld id="{774ECFDF-B4B8-4D79-9C23-DD008FAF0A0B}" type="slidenum">
              <a:rPr lang="hu-HU" smtClean="0"/>
              <a:t>8</a:t>
            </a:fld>
            <a:endParaRPr lang="hu-HU" dirty="0"/>
          </a:p>
        </p:txBody>
      </p:sp>
    </p:spTree>
    <p:extLst>
      <p:ext uri="{BB962C8B-B14F-4D97-AF65-F5344CB8AC3E}">
        <p14:creationId xmlns:p14="http://schemas.microsoft.com/office/powerpoint/2010/main" val="128859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251520" y="210256"/>
            <a:ext cx="8892480" cy="720080"/>
          </a:xfrm>
        </p:spPr>
        <p:txBody>
          <a:bodyPr>
            <a:normAutofit fontScale="90000"/>
          </a:bodyPr>
          <a:lstStyle/>
          <a:p>
            <a:r>
              <a:rPr lang="hu-HU" sz="2800" dirty="0"/>
              <a:t>3. Ön mennyire ért egyet azzal az állítással, hogy az egyes településrészeken </a:t>
            </a:r>
            <a:r>
              <a:rPr lang="hu-HU" sz="2800" dirty="0" smtClean="0"/>
              <a:t>kialakultak </a:t>
            </a:r>
            <a:r>
              <a:rPr lang="hu-HU" sz="2800" dirty="0"/>
              <a:t>a lakossági igényeket kiszolgáló terek</a:t>
            </a:r>
            <a:r>
              <a:rPr lang="hu-HU" sz="2800" dirty="0" smtClean="0"/>
              <a:t>?</a:t>
            </a:r>
            <a:endParaRPr lang="hu-HU" dirty="0"/>
          </a:p>
        </p:txBody>
      </p:sp>
      <p:sp>
        <p:nvSpPr>
          <p:cNvPr id="7" name="Szöveg helye 6"/>
          <p:cNvSpPr>
            <a:spLocks noGrp="1"/>
          </p:cNvSpPr>
          <p:nvPr>
            <p:ph type="body" sz="half" idx="2"/>
          </p:nvPr>
        </p:nvSpPr>
        <p:spPr>
          <a:xfrm>
            <a:off x="341809" y="1412776"/>
            <a:ext cx="8367016" cy="4968552"/>
          </a:xfrm>
        </p:spPr>
        <p:txBody>
          <a:bodyPr>
            <a:normAutofit/>
          </a:bodyPr>
          <a:lstStyle/>
          <a:p>
            <a:pPr marL="285750" indent="-285750">
              <a:buFont typeface="Arial" panose="020B0604020202020204" pitchFamily="34" charset="0"/>
              <a:buChar char="•"/>
            </a:pPr>
            <a:r>
              <a:rPr lang="hu-HU" b="1" dirty="0" smtClean="0">
                <a:solidFill>
                  <a:schemeClr val="tx1">
                    <a:lumMod val="75000"/>
                    <a:lumOff val="25000"/>
                  </a:schemeClr>
                </a:solidFill>
              </a:rPr>
              <a:t>Megjegyzések</a:t>
            </a:r>
          </a:p>
          <a:p>
            <a:pPr lvl="1"/>
            <a:r>
              <a:rPr lang="hu-HU" sz="1400" dirty="0" smtClean="0"/>
              <a:t>Limitált a befogadóképesség</a:t>
            </a:r>
          </a:p>
          <a:p>
            <a:pPr lvl="1"/>
            <a:r>
              <a:rPr lang="hu-HU" sz="1400" dirty="0" smtClean="0"/>
              <a:t>Téli időszakban nagyon kevés helyszín </a:t>
            </a:r>
          </a:p>
          <a:p>
            <a:pPr lvl="1"/>
            <a:r>
              <a:rPr lang="hu-HU" sz="1400" dirty="0" smtClean="0"/>
              <a:t>Többfunkciós, fűthető, családbarát közösségi tér hiánya</a:t>
            </a:r>
          </a:p>
          <a:p>
            <a:pPr lvl="1"/>
            <a:r>
              <a:rPr lang="hu-HU" sz="1400" dirty="0"/>
              <a:t>Nagy játszótér </a:t>
            </a:r>
            <a:r>
              <a:rPr lang="hu-HU" sz="1400" dirty="0" smtClean="0"/>
              <a:t>hiányzik</a:t>
            </a:r>
          </a:p>
          <a:p>
            <a:pPr lvl="1"/>
            <a:r>
              <a:rPr lang="hu-HU" sz="1400" dirty="0" smtClean="0"/>
              <a:t>Balesetveszélyes, elhanyagolt játszótéri </a:t>
            </a:r>
            <a:r>
              <a:rPr lang="hu-HU" sz="1400" dirty="0"/>
              <a:t>eszközök</a:t>
            </a:r>
          </a:p>
          <a:p>
            <a:pPr lvl="1"/>
            <a:r>
              <a:rPr lang="hu-HU" sz="1400" dirty="0" smtClean="0"/>
              <a:t>Nyári szabadidős gyerekprogramok hiánya</a:t>
            </a:r>
          </a:p>
          <a:p>
            <a:pPr lvl="1"/>
            <a:r>
              <a:rPr lang="hu-HU" sz="1400" dirty="0" smtClean="0"/>
              <a:t>Járható utak hiánya</a:t>
            </a:r>
          </a:p>
          <a:p>
            <a:pPr lvl="1"/>
            <a:r>
              <a:rPr lang="hu-HU" sz="1400" dirty="0" smtClean="0"/>
              <a:t>Látszanak a törekvések</a:t>
            </a:r>
            <a:endParaRPr lang="hu-HU" sz="1400" dirty="0"/>
          </a:p>
          <a:p>
            <a:pPr lvl="1"/>
            <a:r>
              <a:rPr lang="hu-HU" sz="1400" dirty="0" smtClean="0"/>
              <a:t>Még bőven van mit tenni</a:t>
            </a:r>
          </a:p>
          <a:p>
            <a:pPr lvl="1"/>
            <a:r>
              <a:rPr lang="hu-HU" sz="1400" dirty="0" smtClean="0"/>
              <a:t>A tizenévesek igényeit nem szolgálják ki</a:t>
            </a:r>
          </a:p>
          <a:p>
            <a:pPr lvl="1"/>
            <a:r>
              <a:rPr lang="hu-HU" sz="1400" dirty="0" smtClean="0"/>
              <a:t>Kevés rendezvényhelyszín</a:t>
            </a:r>
          </a:p>
          <a:p>
            <a:pPr lvl="1"/>
            <a:r>
              <a:rPr lang="hu-HU" sz="1400" dirty="0" smtClean="0"/>
              <a:t>Csiribpusztán egyáltalán nincs ilyen tér</a:t>
            </a:r>
          </a:p>
          <a:p>
            <a:pPr lvl="1"/>
            <a:endParaRPr lang="hu-HU" sz="1400" dirty="0"/>
          </a:p>
        </p:txBody>
      </p:sp>
      <p:pic>
        <p:nvPicPr>
          <p:cNvPr id="1032" name="Picture 8" descr="Határozat, Kérdés, Válasz, Vízszin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3861048"/>
            <a:ext cx="2376264" cy="2376264"/>
          </a:xfrm>
          <a:prstGeom prst="rect">
            <a:avLst/>
          </a:prstGeom>
          <a:noFill/>
          <a:extLst>
            <a:ext uri="{909E8E84-426E-40DD-AFC4-6F175D3DCCD1}">
              <a14:hiddenFill xmlns:a14="http://schemas.microsoft.com/office/drawing/2010/main">
                <a:solidFill>
                  <a:srgbClr val="FFFFFF"/>
                </a:solidFill>
              </a14:hiddenFill>
            </a:ext>
          </a:extLst>
        </p:spPr>
      </p:pic>
      <p:sp>
        <p:nvSpPr>
          <p:cNvPr id="2" name="Dia számának helye 1"/>
          <p:cNvSpPr>
            <a:spLocks noGrp="1"/>
          </p:cNvSpPr>
          <p:nvPr>
            <p:ph type="sldNum" sz="quarter" idx="12"/>
          </p:nvPr>
        </p:nvSpPr>
        <p:spPr/>
        <p:txBody>
          <a:bodyPr/>
          <a:lstStyle/>
          <a:p>
            <a:fld id="{774ECFDF-B4B8-4D79-9C23-DD008FAF0A0B}" type="slidenum">
              <a:rPr lang="hu-HU" smtClean="0"/>
              <a:t>9</a:t>
            </a:fld>
            <a:endParaRPr lang="hu-HU" dirty="0"/>
          </a:p>
        </p:txBody>
      </p:sp>
    </p:spTree>
    <p:extLst>
      <p:ext uri="{BB962C8B-B14F-4D97-AF65-F5344CB8AC3E}">
        <p14:creationId xmlns:p14="http://schemas.microsoft.com/office/powerpoint/2010/main" val="2499094558"/>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GYEN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862</TotalTime>
  <Words>1613</Words>
  <Application>Microsoft Office PowerPoint</Application>
  <PresentationFormat>Diavetítés a képernyőre (4:3 oldalarány)</PresentationFormat>
  <Paragraphs>315</Paragraphs>
  <Slides>23</Slides>
  <Notes>2</Notes>
  <HiddenSlides>0</HiddenSlides>
  <MMClips>0</MMClips>
  <ScaleCrop>false</ScaleCrop>
  <HeadingPairs>
    <vt:vector size="4" baseType="variant">
      <vt:variant>
        <vt:lpstr>Téma</vt:lpstr>
      </vt:variant>
      <vt:variant>
        <vt:i4>1</vt:i4>
      </vt:variant>
      <vt:variant>
        <vt:lpstr>Diacímek</vt:lpstr>
      </vt:variant>
      <vt:variant>
        <vt:i4>23</vt:i4>
      </vt:variant>
    </vt:vector>
  </HeadingPairs>
  <TitlesOfParts>
    <vt:vector size="24" baseType="lpstr">
      <vt:lpstr>Office-téma</vt:lpstr>
      <vt:lpstr>Gárdonyi Csillagok Helyi közösség  Kérdőíves kutatás eredményei</vt:lpstr>
      <vt:lpstr>A kutatás CÉLJA</vt:lpstr>
      <vt:lpstr>A kutatás folyamata</vt:lpstr>
      <vt:lpstr>A VÁLASZADók demográfiai jellemzői</vt:lpstr>
      <vt:lpstr>A VÁLASZADók demográfiai jellemzői</vt:lpstr>
      <vt:lpstr>1. Ön mit tart a település erősségének (1) kulturális, (2) szabadidős programok és (3) közösségi terek tekintetében?</vt:lpstr>
      <vt:lpstr>2. Ön mit tart a település gyengeségének (1) kulturális, (2) szabadidős programok és (3) közösségi terek tekintetében?</vt:lpstr>
      <vt:lpstr>3. Ön mennyire ért egyet azzal az állítással, hogy az egyes településrészeken kialakultak a lakossági igényeket kiszolgáló terek?</vt:lpstr>
      <vt:lpstr>3. Ön mennyire ért egyet azzal az állítással, hogy az egyes településrészeken kialakultak a lakossági igényeket kiszolgáló terek?</vt:lpstr>
      <vt:lpstr>4. Ön mennyire ért egyet azzal az állítással, hogy a közösségi programok szervezése az Önkormányzat, a civilek/lakosság és a vállalkozók közös feladata?</vt:lpstr>
      <vt:lpstr>4. Ön mennyire ért egyet azzal az állítással, hogy a közösségi programok szervezése az Önkormányzat, a civilek/lakosság és a vállalkozók közös feladata?</vt:lpstr>
      <vt:lpstr>5. Ön mennyire ért egyet azzal az állítással, hogy Ön aktívan részt vesz a település közösségi életében?</vt:lpstr>
      <vt:lpstr>5. Ön mennyire ért egyet azzal az állítással, hogy Ön aktívan részt vesz a település közösségi életében?</vt:lpstr>
      <vt:lpstr>6. Az elmúlt évek települési fejlesztései közül melyeket látogatta már meg?</vt:lpstr>
      <vt:lpstr>6. Az elmúlt évek települési fejlesztései közül melyeket látogatta már meg?</vt:lpstr>
      <vt:lpstr>7. Milyen szabadidős programokban venne részt?</vt:lpstr>
      <vt:lpstr>8. Milyen szabadidős programokat szervezne?</vt:lpstr>
      <vt:lpstr>9. Soroljon fel helyeket - köztér, épület, egyéb közösségi tér -, ahol szívesen tölti Gárdonyban a szabadidejét!</vt:lpstr>
      <vt:lpstr>10. Ismer-e olyan közteret, épületet, közösségi teret - leromlott épület, vagy park -, amelyet eddig nem használtak és amelyet meg lehetne újítani? </vt:lpstr>
      <vt:lpstr>11. Ön hogyan tudna hozzájárulni a városi közösségi élet fejlődéséhez?</vt:lpstr>
      <vt:lpstr>11. Ön hogyan tudna hozzájárulni a városi közösségi élet fejlődéséhez?</vt:lpstr>
      <vt:lpstr>Összefoglalás</vt:lpstr>
      <vt:lpstr>KÖSZÖNÖM  A FIGYELMET!</vt:lpstr>
    </vt:vector>
  </TitlesOfParts>
  <Company>novak.adam@gmail.com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Asdfsdafa dsfasd asdf</dc:title>
  <dc:creator>Ádám Novák</dc:creator>
  <cp:lastModifiedBy>Tourinform</cp:lastModifiedBy>
  <cp:revision>205</cp:revision>
  <dcterms:created xsi:type="dcterms:W3CDTF">2014-03-03T11:13:53Z</dcterms:created>
  <dcterms:modified xsi:type="dcterms:W3CDTF">2016-06-20T13:34:18Z</dcterms:modified>
</cp:coreProperties>
</file>